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4"/>
  </p:sldMasterIdLst>
  <p:notesMasterIdLst>
    <p:notesMasterId r:id="rId16"/>
  </p:notesMasterIdLst>
  <p:sldIdLst>
    <p:sldId id="256" r:id="rId5"/>
    <p:sldId id="261" r:id="rId6"/>
    <p:sldId id="328" r:id="rId7"/>
    <p:sldId id="262" r:id="rId8"/>
    <p:sldId id="369" r:id="rId9"/>
    <p:sldId id="263" r:id="rId10"/>
    <p:sldId id="269" r:id="rId11"/>
    <p:sldId id="265" r:id="rId12"/>
    <p:sldId id="374" r:id="rId13"/>
    <p:sldId id="267" r:id="rId14"/>
    <p:sldId id="3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5/21/2025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5 MIN </a:t>
            </a:r>
          </a:p>
          <a:p>
            <a:pPr defTabSz="465887">
              <a:defRPr/>
            </a:pPr>
            <a:endParaRPr lang="en-US" dirty="0"/>
          </a:p>
          <a:p>
            <a:pPr defTabSz="465887">
              <a:defRPr/>
            </a:pPr>
            <a:r>
              <a:rPr lang="en-US" dirty="0"/>
              <a:t>It starts with the child in the centre </a:t>
            </a:r>
          </a:p>
          <a:p>
            <a:pPr defTabSz="465887">
              <a:defRPr/>
            </a:pPr>
            <a:endParaRPr lang="en-US" dirty="0"/>
          </a:p>
          <a:p>
            <a:pPr defTabSz="465887">
              <a:defRPr/>
            </a:pPr>
            <a:r>
              <a:rPr lang="en-US" dirty="0"/>
              <a:t>(Click) Around that child is the immediate family, including parents and siblings.  </a:t>
            </a:r>
          </a:p>
          <a:p>
            <a:pPr defTabSz="465887">
              <a:defRPr/>
            </a:pPr>
            <a:r>
              <a:rPr lang="en-US" dirty="0"/>
              <a:t>(Click). The immediate family does not stand alone.   They are supported by Aunties and Uncles, Cousins, </a:t>
            </a:r>
          </a:p>
          <a:p>
            <a:r>
              <a:rPr lang="en-US" dirty="0"/>
              <a:t>(Click) And many more extended family.  You will see here we have another circle that includes Grandmothers and Grandfathers and there might be many others who are considered part of this group.    </a:t>
            </a:r>
          </a:p>
          <a:p>
            <a:pPr defTabSz="465887">
              <a:defRPr/>
            </a:pPr>
            <a:r>
              <a:rPr lang="en-US" dirty="0"/>
              <a:t>(Click) We then add the Elder’s which play a very important role in supporting all of these persons and relationships.  </a:t>
            </a:r>
          </a:p>
          <a:p>
            <a:pPr defTabSz="465887">
              <a:defRPr/>
            </a:pPr>
            <a:r>
              <a:rPr lang="en-US" dirty="0"/>
              <a:t>(Click). The broader community has a role to play as well.   This might include a teacher or a neighbor or friend or just someone from the community.  And the clan that can also be a huge support to the family.</a:t>
            </a:r>
          </a:p>
          <a:p>
            <a:r>
              <a:rPr lang="en-US" dirty="0"/>
              <a:t> (Click)And finally we have the first nation who can play a very important role in helping to ensure that children remain within this Original Circle of Care.  </a:t>
            </a:r>
          </a:p>
        </p:txBody>
      </p:sp>
      <p:sp>
        <p:nvSpPr>
          <p:cNvPr id="4" name="Slide Number Placeholder 3"/>
          <p:cNvSpPr>
            <a:spLocks noGrp="1"/>
          </p:cNvSpPr>
          <p:nvPr>
            <p:ph type="sldNum" sz="quarter" idx="10"/>
          </p:nvPr>
        </p:nvSpPr>
        <p:spPr/>
        <p:txBody>
          <a:bodyPr/>
          <a:lstStyle/>
          <a:p>
            <a:fld id="{91B7F74F-E06A-244A-8318-9D08804B94A6}" type="slidenum">
              <a:rPr lang="en-US" smtClean="0"/>
              <a:t>3</a:t>
            </a:fld>
            <a:endParaRPr lang="en-US"/>
          </a:p>
        </p:txBody>
      </p:sp>
    </p:spTree>
    <p:extLst>
      <p:ext uri="{BB962C8B-B14F-4D97-AF65-F5344CB8AC3E}">
        <p14:creationId xmlns:p14="http://schemas.microsoft.com/office/powerpoint/2010/main" val="170244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MINS </a:t>
            </a:r>
          </a:p>
          <a:p>
            <a:r>
              <a:rPr lang="en-US" dirty="0"/>
              <a:t>Describe the OPR Licensing process; and the fee-for-service contracts with CASs to provide First Nation care</a:t>
            </a:r>
            <a:r>
              <a:rPr lang="en-US" baseline="0" dirty="0"/>
              <a:t> for children in the care of the CASs. This service will include culturally based programs for children and youth in care and their families, including culturally based access/ visiting programs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36041-5DF1-CC48-A262-6F75C9CEF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5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5/21/2025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21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79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5/21/2025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263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5/21/2025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5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5/21/2025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79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428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3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1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5/21/2025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2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9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5/21/2025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963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54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6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4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99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455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0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5/21/2025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903803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655321" y="3992880"/>
            <a:ext cx="10881357" cy="1300480"/>
          </a:xfrm>
        </p:spPr>
        <p:txBody>
          <a:bodyPr anchor="ctr">
            <a:normAutofit/>
          </a:bodyPr>
          <a:lstStyle/>
          <a:p>
            <a:pPr algn="r"/>
            <a:r>
              <a:rPr lang="en-US" sz="4400" dirty="0" err="1"/>
              <a:t>Mnaasged</a:t>
            </a:r>
            <a:r>
              <a:rPr lang="en-US" sz="4400" dirty="0"/>
              <a:t> Child &amp; Family Services</a:t>
            </a:r>
          </a:p>
        </p:txBody>
      </p:sp>
      <p:pic>
        <p:nvPicPr>
          <p:cNvPr id="5" name="Picture 4" descr="A circular logo with a black and red design&#10;&#10;Description automatically generated">
            <a:extLst>
              <a:ext uri="{FF2B5EF4-FFF2-40B4-BE49-F238E27FC236}">
                <a16:creationId xmlns:a16="http://schemas.microsoft.com/office/drawing/2014/main" id="{2129317F-B105-5060-6A95-46D5101AF992}"/>
              </a:ext>
            </a:extLst>
          </p:cNvPr>
          <p:cNvPicPr>
            <a:picLocks noChangeAspect="1"/>
          </p:cNvPicPr>
          <p:nvPr/>
        </p:nvPicPr>
        <p:blipFill>
          <a:blip r:embed="rId2"/>
          <a:stretch>
            <a:fillRect/>
          </a:stretch>
        </p:blipFill>
        <p:spPr>
          <a:xfrm>
            <a:off x="4248467" y="531678"/>
            <a:ext cx="3695064" cy="3690008"/>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a:extLst>
            <a:ext uri="{FF2B5EF4-FFF2-40B4-BE49-F238E27FC236}">
              <a16:creationId xmlns:a16="http://schemas.microsoft.com/office/drawing/2014/main" id="{D4DCCA8A-2B0A-92FC-90F7-2305BA0CC1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626F6-05EC-FC0A-1379-C37818E6DF75}"/>
              </a:ext>
            </a:extLst>
          </p:cNvPr>
          <p:cNvSpPr>
            <a:spLocks noGrp="1"/>
          </p:cNvSpPr>
          <p:nvPr>
            <p:ph idx="1"/>
          </p:nvPr>
        </p:nvSpPr>
        <p:spPr>
          <a:xfrm>
            <a:off x="5872480" y="2479040"/>
            <a:ext cx="5672104" cy="3739646"/>
          </a:xfrm>
        </p:spPr>
        <p:txBody>
          <a:bodyPr>
            <a:normAutofit/>
          </a:bodyPr>
          <a:lstStyle/>
          <a:p>
            <a:pPr>
              <a:lnSpc>
                <a:spcPct val="100000"/>
              </a:lnSpc>
            </a:pPr>
            <a:r>
              <a:rPr lang="en-CA" sz="2000" dirty="0">
                <a:effectLst/>
                <a:latin typeface="Century Gothic" panose="020B0502020202020204" pitchFamily="34" charset="0"/>
                <a:ea typeface="Calibri" panose="020F0502020204030204" pitchFamily="34" charset="0"/>
              </a:rPr>
              <a:t>Our Jordan’s Principle Unit has been operating since October 2019 and the team includes a Supervisor, two Navigators, Data Management Worker, and a Finance Clerk</a:t>
            </a:r>
          </a:p>
          <a:p>
            <a:pPr>
              <a:lnSpc>
                <a:spcPct val="100000"/>
              </a:lnSpc>
            </a:pPr>
            <a:r>
              <a:rPr lang="en-US" sz="2000" dirty="0">
                <a:latin typeface="Century Gothic" panose="020B0502020202020204" pitchFamily="34" charset="0"/>
              </a:rPr>
              <a:t>We service and advocate for our registered First Nation children within our catchment area residing in Windsor, Sarnia and Woodstock</a:t>
            </a:r>
          </a:p>
        </p:txBody>
      </p:sp>
      <p:pic>
        <p:nvPicPr>
          <p:cNvPr id="5" name="Picture 4">
            <a:extLst>
              <a:ext uri="{FF2B5EF4-FFF2-40B4-BE49-F238E27FC236}">
                <a16:creationId xmlns:a16="http://schemas.microsoft.com/office/drawing/2014/main" id="{EE25BE92-6055-D3F2-CBD1-98036CF0C0FE}"/>
              </a:ext>
            </a:extLst>
          </p:cNvPr>
          <p:cNvPicPr>
            <a:picLocks noChangeAspect="1"/>
          </p:cNvPicPr>
          <p:nvPr/>
        </p:nvPicPr>
        <p:blipFill>
          <a:blip r:embed="rId2"/>
          <a:stretch>
            <a:fillRect/>
          </a:stretch>
        </p:blipFill>
        <p:spPr>
          <a:xfrm>
            <a:off x="647416" y="1501538"/>
            <a:ext cx="4876800" cy="4648200"/>
          </a:xfrm>
          <a:prstGeom prst="rect">
            <a:avLst/>
          </a:prstGeom>
        </p:spPr>
      </p:pic>
    </p:spTree>
    <p:extLst>
      <p:ext uri="{BB962C8B-B14F-4D97-AF65-F5344CB8AC3E}">
        <p14:creationId xmlns:p14="http://schemas.microsoft.com/office/powerpoint/2010/main" val="2527269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5CC8773-0E3F-4D1C-A409-0353003E6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3" name="Rectangle 22">
            <a:extLst>
              <a:ext uri="{FF2B5EF4-FFF2-40B4-BE49-F238E27FC236}">
                <a16:creationId xmlns:a16="http://schemas.microsoft.com/office/drawing/2014/main" id="{1CCE1968-3EE3-434D-ADC1-B9117837F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536D28F-37AD-4F3A-9DE3-5DB42C78A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B05672C-8297-E2CC-33C4-2067B0564810}"/>
              </a:ext>
            </a:extLst>
          </p:cNvPr>
          <p:cNvSpPr>
            <a:spLocks noGrp="1"/>
          </p:cNvSpPr>
          <p:nvPr>
            <p:ph type="title"/>
          </p:nvPr>
        </p:nvSpPr>
        <p:spPr>
          <a:xfrm>
            <a:off x="685800" y="975054"/>
            <a:ext cx="3743960" cy="1657151"/>
          </a:xfrm>
        </p:spPr>
        <p:txBody>
          <a:bodyPr vert="horz" lIns="91440" tIns="45720" rIns="91440" bIns="45720" rtlCol="0" anchor="b">
            <a:normAutofit/>
          </a:bodyPr>
          <a:lstStyle/>
          <a:p>
            <a:r>
              <a:rPr lang="en-US" sz="4400" dirty="0"/>
              <a:t>We are growing</a:t>
            </a:r>
          </a:p>
        </p:txBody>
      </p:sp>
      <p:sp>
        <p:nvSpPr>
          <p:cNvPr id="4" name="Text Placeholder 3">
            <a:extLst>
              <a:ext uri="{FF2B5EF4-FFF2-40B4-BE49-F238E27FC236}">
                <a16:creationId xmlns:a16="http://schemas.microsoft.com/office/drawing/2014/main" id="{7D345C19-6E17-5CD0-4B90-E0F1F1847EEC}"/>
              </a:ext>
            </a:extLst>
          </p:cNvPr>
          <p:cNvSpPr>
            <a:spLocks noGrp="1"/>
          </p:cNvSpPr>
          <p:nvPr>
            <p:ph type="body" sz="half" idx="2"/>
          </p:nvPr>
        </p:nvSpPr>
        <p:spPr>
          <a:xfrm>
            <a:off x="685800" y="2632206"/>
            <a:ext cx="3950208" cy="3586480"/>
          </a:xfrm>
        </p:spPr>
        <p:txBody>
          <a:bodyPr vert="horz" lIns="91440" tIns="45720" rIns="91440" bIns="45720" rtlCol="0">
            <a:noAutofit/>
          </a:bodyPr>
          <a:lstStyle/>
          <a:p>
            <a:r>
              <a:rPr lang="en-US" sz="2800" dirty="0"/>
              <a:t>We are building capacity to strengthen our circle of support to meet the needs of the children, youth, and families within our communities and beyond</a:t>
            </a:r>
          </a:p>
        </p:txBody>
      </p:sp>
      <p:sp>
        <p:nvSpPr>
          <p:cNvPr id="27" name="Rounded Rectangle 14">
            <a:extLst>
              <a:ext uri="{FF2B5EF4-FFF2-40B4-BE49-F238E27FC236}">
                <a16:creationId xmlns:a16="http://schemas.microsoft.com/office/drawing/2014/main" id="{0A460548-61E6-441F-A0E8-C3A05EAAD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4878AE3-289F-5306-6DA5-F59B79A4762B}"/>
              </a:ext>
            </a:extLst>
          </p:cNvPr>
          <p:cNvPicPr>
            <a:picLocks noGrp="1" noChangeAspect="1"/>
          </p:cNvPicPr>
          <p:nvPr>
            <p:ph idx="1"/>
          </p:nvPr>
        </p:nvPicPr>
        <p:blipFill rotWithShape="1">
          <a:blip r:embed="rId3"/>
          <a:srcRect r="25197"/>
          <a:stretch/>
        </p:blipFill>
        <p:spPr>
          <a:xfrm>
            <a:off x="4955339" y="1336566"/>
            <a:ext cx="6127287" cy="4607567"/>
          </a:xfrm>
          <a:prstGeom prst="rect">
            <a:avLst/>
          </a:prstGeom>
        </p:spPr>
      </p:pic>
    </p:spTree>
    <p:extLst>
      <p:ext uri="{BB962C8B-B14F-4D97-AF65-F5344CB8AC3E}">
        <p14:creationId xmlns:p14="http://schemas.microsoft.com/office/powerpoint/2010/main" val="10898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Person and child walking at sunset">
            <a:extLst>
              <a:ext uri="{FF2B5EF4-FFF2-40B4-BE49-F238E27FC236}">
                <a16:creationId xmlns:a16="http://schemas.microsoft.com/office/drawing/2014/main" id="{44351E71-5124-2602-CFAA-6CBD88545D7F}"/>
              </a:ext>
            </a:extLst>
          </p:cNvPr>
          <p:cNvPicPr>
            <a:picLocks noGrp="1" noChangeAspect="1"/>
          </p:cNvPicPr>
          <p:nvPr>
            <p:ph sz="half" idx="4294967295"/>
          </p:nvPr>
        </p:nvPicPr>
        <p:blipFill rotWithShape="1">
          <a:blip r:embed="rId2"/>
          <a:srcRect t="11492" b="4238"/>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7309636-BA7A-9D07-9BE8-D72C1EB34057}"/>
              </a:ext>
            </a:extLst>
          </p:cNvPr>
          <p:cNvSpPr>
            <a:spLocks noGrp="1"/>
          </p:cNvSpPr>
          <p:nvPr>
            <p:ph sz="half" idx="4294967295"/>
          </p:nvPr>
        </p:nvSpPr>
        <p:spPr>
          <a:xfrm>
            <a:off x="843280" y="698500"/>
            <a:ext cx="6530975" cy="3605213"/>
          </a:xfrm>
        </p:spPr>
        <p:txBody>
          <a:bodyPr>
            <a:noAutofit/>
          </a:bodyPr>
          <a:lstStyle/>
          <a:p>
            <a:pPr marL="0" indent="0" algn="ctr">
              <a:buNone/>
            </a:pPr>
            <a:r>
              <a:rPr lang="en-CA" sz="4000" b="1" dirty="0" err="1">
                <a:ln w="6600">
                  <a:solidFill>
                    <a:schemeClr val="accent2"/>
                  </a:solidFill>
                  <a:prstDash val="solid"/>
                </a:ln>
                <a:solidFill>
                  <a:srgbClr val="FFFFFF"/>
                </a:solidFill>
                <a:effectLst>
                  <a:outerShdw dist="38100" dir="2700000" algn="tl" rotWithShape="0">
                    <a:schemeClr val="accent2"/>
                  </a:outerShdw>
                </a:effectLst>
              </a:rPr>
              <a:t>Mnaasged</a:t>
            </a:r>
            <a:r>
              <a:rPr lang="en-CA" sz="4000" b="1" dirty="0">
                <a:ln w="6600">
                  <a:solidFill>
                    <a:schemeClr val="accent2"/>
                  </a:solidFill>
                  <a:prstDash val="solid"/>
                </a:ln>
                <a:solidFill>
                  <a:srgbClr val="FFFFFF"/>
                </a:solidFill>
                <a:effectLst>
                  <a:outerShdw dist="38100" dir="2700000" algn="tl" rotWithShape="0">
                    <a:schemeClr val="accent2"/>
                  </a:outerShdw>
                </a:effectLst>
              </a:rPr>
              <a:t> (</a:t>
            </a:r>
            <a:r>
              <a:rPr lang="en-CA" sz="4000" b="1" dirty="0" err="1">
                <a:ln w="6600">
                  <a:solidFill>
                    <a:schemeClr val="accent2"/>
                  </a:solidFill>
                  <a:prstDash val="solid"/>
                </a:ln>
                <a:solidFill>
                  <a:srgbClr val="FFFFFF"/>
                </a:solidFill>
                <a:effectLst>
                  <a:outerShdw dist="38100" dir="2700000" algn="tl" rotWithShape="0">
                    <a:schemeClr val="accent2"/>
                  </a:outerShdw>
                </a:effectLst>
              </a:rPr>
              <a:t>Minaaseged</a:t>
            </a:r>
            <a:r>
              <a:rPr lang="en-CA" sz="4000" b="1" dirty="0">
                <a:ln w="6600">
                  <a:solidFill>
                    <a:schemeClr val="accent2"/>
                  </a:solidFill>
                  <a:prstDash val="solid"/>
                </a:ln>
                <a:solidFill>
                  <a:srgbClr val="FFFFFF"/>
                </a:solidFill>
                <a:effectLst>
                  <a:outerShdw dist="38100" dir="2700000" algn="tl" rotWithShape="0">
                    <a:schemeClr val="accent2"/>
                  </a:outerShdw>
                </a:effectLst>
              </a:rPr>
              <a:t>)</a:t>
            </a:r>
          </a:p>
          <a:p>
            <a:pPr marL="0" indent="0" algn="ctr">
              <a:buNone/>
            </a:pPr>
            <a:r>
              <a:rPr lang="en-CA" sz="4000" b="1" dirty="0">
                <a:ln w="6600">
                  <a:solidFill>
                    <a:schemeClr val="accent2"/>
                  </a:solidFill>
                  <a:prstDash val="solid"/>
                </a:ln>
                <a:solidFill>
                  <a:srgbClr val="FFFFFF"/>
                </a:solidFill>
                <a:effectLst>
                  <a:outerShdw dist="38100" dir="2700000" algn="tl" rotWithShape="0">
                    <a:schemeClr val="accent2"/>
                  </a:outerShdw>
                </a:effectLst>
              </a:rPr>
              <a:t>“The Beautiful Rays of the Rising Sun, Shedding Light on the Future –               Our Children”</a:t>
            </a:r>
          </a:p>
        </p:txBody>
      </p:sp>
    </p:spTree>
    <p:extLst>
      <p:ext uri="{BB962C8B-B14F-4D97-AF65-F5344CB8AC3E}">
        <p14:creationId xmlns:p14="http://schemas.microsoft.com/office/powerpoint/2010/main" val="341263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rot="2700000">
            <a:off x="4007319" y="1429307"/>
            <a:ext cx="4213894" cy="4099410"/>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581401" y="948271"/>
            <a:ext cx="5071533" cy="501226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58163" y="1358906"/>
            <a:ext cx="4360336" cy="425026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360335" y="1695456"/>
            <a:ext cx="3513667" cy="358986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698993" y="2116669"/>
            <a:ext cx="2836340" cy="2726266"/>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105398" y="2487089"/>
            <a:ext cx="2074332" cy="204893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5427123" y="2827869"/>
            <a:ext cx="1464744" cy="1422402"/>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5704418" y="3113622"/>
            <a:ext cx="914389" cy="91439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5376324" y="3338044"/>
            <a:ext cx="1524000" cy="400110"/>
          </a:xfrm>
          <a:prstGeom prst="rect">
            <a:avLst/>
          </a:prstGeom>
          <a:noFill/>
        </p:spPr>
        <p:txBody>
          <a:bodyPr wrap="square" rtlCol="0">
            <a:spAutoFit/>
          </a:bodyPr>
          <a:lstStyle/>
          <a:p>
            <a:pPr algn="ctr"/>
            <a:r>
              <a:rPr lang="en-US" sz="2000" dirty="0"/>
              <a:t>Child</a:t>
            </a:r>
          </a:p>
        </p:txBody>
      </p:sp>
      <p:sp>
        <p:nvSpPr>
          <p:cNvPr id="84" name="TextBox 83"/>
          <p:cNvSpPr txBox="1"/>
          <p:nvPr/>
        </p:nvSpPr>
        <p:spPr>
          <a:xfrm>
            <a:off x="5427126" y="2785610"/>
            <a:ext cx="1524000" cy="400110"/>
          </a:xfrm>
          <a:prstGeom prst="rect">
            <a:avLst/>
          </a:prstGeom>
          <a:noFill/>
        </p:spPr>
        <p:txBody>
          <a:bodyPr wrap="square" rtlCol="0">
            <a:spAutoFit/>
          </a:bodyPr>
          <a:lstStyle/>
          <a:p>
            <a:pPr algn="ctr"/>
            <a:r>
              <a:rPr lang="en-US" sz="2000" dirty="0"/>
              <a:t>Mother </a:t>
            </a:r>
          </a:p>
        </p:txBody>
      </p:sp>
      <p:sp>
        <p:nvSpPr>
          <p:cNvPr id="85" name="TextBox 84"/>
          <p:cNvSpPr txBox="1"/>
          <p:nvPr/>
        </p:nvSpPr>
        <p:spPr>
          <a:xfrm>
            <a:off x="5393263" y="3894722"/>
            <a:ext cx="1524000" cy="707886"/>
          </a:xfrm>
          <a:prstGeom prst="rect">
            <a:avLst/>
          </a:prstGeom>
          <a:noFill/>
        </p:spPr>
        <p:txBody>
          <a:bodyPr wrap="square" rtlCol="0">
            <a:spAutoFit/>
          </a:bodyPr>
          <a:lstStyle/>
          <a:p>
            <a:pPr algn="ctr"/>
            <a:r>
              <a:rPr lang="en-US" sz="2000" dirty="0"/>
              <a:t>Father</a:t>
            </a:r>
          </a:p>
          <a:p>
            <a:pPr algn="ctr"/>
            <a:r>
              <a:rPr lang="en-US" sz="2000" dirty="0"/>
              <a:t>  </a:t>
            </a:r>
          </a:p>
        </p:txBody>
      </p:sp>
      <p:sp>
        <p:nvSpPr>
          <p:cNvPr id="86" name="TextBox 85"/>
          <p:cNvSpPr txBox="1"/>
          <p:nvPr/>
        </p:nvSpPr>
        <p:spPr>
          <a:xfrm rot="16200000">
            <a:off x="4836627" y="3392074"/>
            <a:ext cx="1524000" cy="400110"/>
          </a:xfrm>
          <a:prstGeom prst="rect">
            <a:avLst/>
          </a:prstGeom>
          <a:noFill/>
        </p:spPr>
        <p:txBody>
          <a:bodyPr wrap="square" rtlCol="0">
            <a:spAutoFit/>
          </a:bodyPr>
          <a:lstStyle/>
          <a:p>
            <a:pPr algn="ctr"/>
            <a:r>
              <a:rPr lang="en-US" sz="2000" dirty="0"/>
              <a:t>Brothers </a:t>
            </a:r>
          </a:p>
        </p:txBody>
      </p:sp>
      <p:sp>
        <p:nvSpPr>
          <p:cNvPr id="87" name="TextBox 86"/>
          <p:cNvSpPr txBox="1"/>
          <p:nvPr/>
        </p:nvSpPr>
        <p:spPr>
          <a:xfrm rot="5400000">
            <a:off x="5988074" y="3370911"/>
            <a:ext cx="1524000" cy="400110"/>
          </a:xfrm>
          <a:prstGeom prst="rect">
            <a:avLst/>
          </a:prstGeom>
          <a:noFill/>
        </p:spPr>
        <p:txBody>
          <a:bodyPr wrap="square" rtlCol="0">
            <a:spAutoFit/>
          </a:bodyPr>
          <a:lstStyle/>
          <a:p>
            <a:pPr algn="ctr"/>
            <a:r>
              <a:rPr lang="en-US" sz="2000" dirty="0"/>
              <a:t>Sisters </a:t>
            </a:r>
          </a:p>
        </p:txBody>
      </p:sp>
      <p:sp>
        <p:nvSpPr>
          <p:cNvPr id="88" name="TextBox 87"/>
          <p:cNvSpPr txBox="1"/>
          <p:nvPr/>
        </p:nvSpPr>
        <p:spPr>
          <a:xfrm>
            <a:off x="5376330" y="2425784"/>
            <a:ext cx="1524000" cy="400110"/>
          </a:xfrm>
          <a:prstGeom prst="rect">
            <a:avLst/>
          </a:prstGeom>
          <a:noFill/>
        </p:spPr>
        <p:txBody>
          <a:bodyPr wrap="square" rtlCol="0">
            <a:spAutoFit/>
          </a:bodyPr>
          <a:lstStyle/>
          <a:p>
            <a:pPr algn="ctr"/>
            <a:r>
              <a:rPr lang="en-US" sz="2000" dirty="0"/>
              <a:t>Aunties</a:t>
            </a:r>
          </a:p>
        </p:txBody>
      </p:sp>
      <p:sp>
        <p:nvSpPr>
          <p:cNvPr id="89" name="TextBox 88"/>
          <p:cNvSpPr txBox="1"/>
          <p:nvPr/>
        </p:nvSpPr>
        <p:spPr>
          <a:xfrm>
            <a:off x="5427129" y="4174117"/>
            <a:ext cx="1524000" cy="400110"/>
          </a:xfrm>
          <a:prstGeom prst="rect">
            <a:avLst/>
          </a:prstGeom>
          <a:noFill/>
        </p:spPr>
        <p:txBody>
          <a:bodyPr wrap="square" rtlCol="0">
            <a:spAutoFit/>
          </a:bodyPr>
          <a:lstStyle/>
          <a:p>
            <a:pPr algn="ctr"/>
            <a:r>
              <a:rPr lang="en-US" sz="2000" dirty="0"/>
              <a:t>Uncles</a:t>
            </a:r>
          </a:p>
        </p:txBody>
      </p:sp>
      <p:sp>
        <p:nvSpPr>
          <p:cNvPr id="90" name="TextBox 89"/>
          <p:cNvSpPr txBox="1"/>
          <p:nvPr/>
        </p:nvSpPr>
        <p:spPr>
          <a:xfrm>
            <a:off x="5376324" y="4827700"/>
            <a:ext cx="1524000" cy="400110"/>
          </a:xfrm>
          <a:prstGeom prst="rect">
            <a:avLst/>
          </a:prstGeom>
          <a:noFill/>
        </p:spPr>
        <p:txBody>
          <a:bodyPr wrap="square" rtlCol="0">
            <a:spAutoFit/>
          </a:bodyPr>
          <a:lstStyle/>
          <a:p>
            <a:pPr algn="ctr"/>
            <a:r>
              <a:rPr lang="en-US" sz="2000" dirty="0"/>
              <a:t>Elders </a:t>
            </a:r>
          </a:p>
        </p:txBody>
      </p:sp>
      <p:sp>
        <p:nvSpPr>
          <p:cNvPr id="91" name="TextBox 90"/>
          <p:cNvSpPr txBox="1"/>
          <p:nvPr/>
        </p:nvSpPr>
        <p:spPr>
          <a:xfrm>
            <a:off x="5301698" y="5194284"/>
            <a:ext cx="1724055" cy="400110"/>
          </a:xfrm>
          <a:prstGeom prst="rect">
            <a:avLst/>
          </a:prstGeom>
          <a:noFill/>
        </p:spPr>
        <p:txBody>
          <a:bodyPr wrap="square" rtlCol="0">
            <a:spAutoFit/>
          </a:bodyPr>
          <a:lstStyle/>
          <a:p>
            <a:pPr algn="ctr"/>
            <a:r>
              <a:rPr lang="en-US" sz="2000" dirty="0"/>
              <a:t>Community</a:t>
            </a:r>
          </a:p>
        </p:txBody>
      </p:sp>
      <p:sp>
        <p:nvSpPr>
          <p:cNvPr id="92" name="TextBox 91"/>
          <p:cNvSpPr txBox="1"/>
          <p:nvPr/>
        </p:nvSpPr>
        <p:spPr>
          <a:xfrm>
            <a:off x="5401726" y="5522331"/>
            <a:ext cx="1524000" cy="400110"/>
          </a:xfrm>
          <a:prstGeom prst="rect">
            <a:avLst/>
          </a:prstGeom>
          <a:noFill/>
        </p:spPr>
        <p:txBody>
          <a:bodyPr wrap="square" rtlCol="0">
            <a:spAutoFit/>
          </a:bodyPr>
          <a:lstStyle/>
          <a:p>
            <a:pPr algn="ctr"/>
            <a:r>
              <a:rPr lang="en-US" sz="2000" dirty="0"/>
              <a:t>First Nation</a:t>
            </a:r>
          </a:p>
        </p:txBody>
      </p:sp>
      <p:sp>
        <p:nvSpPr>
          <p:cNvPr id="93" name="TextBox 92"/>
          <p:cNvSpPr txBox="1"/>
          <p:nvPr/>
        </p:nvSpPr>
        <p:spPr>
          <a:xfrm>
            <a:off x="5401731" y="999069"/>
            <a:ext cx="1524000" cy="400110"/>
          </a:xfrm>
          <a:prstGeom prst="rect">
            <a:avLst/>
          </a:prstGeom>
          <a:noFill/>
        </p:spPr>
        <p:txBody>
          <a:bodyPr wrap="square" rtlCol="0">
            <a:spAutoFit/>
          </a:bodyPr>
          <a:lstStyle/>
          <a:p>
            <a:pPr algn="ctr"/>
            <a:r>
              <a:rPr lang="en-US" sz="2000" dirty="0"/>
              <a:t>First Nation</a:t>
            </a:r>
          </a:p>
        </p:txBody>
      </p:sp>
      <p:sp>
        <p:nvSpPr>
          <p:cNvPr id="94" name="TextBox 93"/>
          <p:cNvSpPr txBox="1"/>
          <p:nvPr/>
        </p:nvSpPr>
        <p:spPr>
          <a:xfrm>
            <a:off x="5376330" y="1327091"/>
            <a:ext cx="1524000" cy="400110"/>
          </a:xfrm>
          <a:prstGeom prst="rect">
            <a:avLst/>
          </a:prstGeom>
          <a:noFill/>
        </p:spPr>
        <p:txBody>
          <a:bodyPr wrap="square" rtlCol="0">
            <a:spAutoFit/>
          </a:bodyPr>
          <a:lstStyle/>
          <a:p>
            <a:pPr algn="ctr"/>
            <a:r>
              <a:rPr lang="en-US" sz="2000" dirty="0"/>
              <a:t>Clans</a:t>
            </a:r>
          </a:p>
        </p:txBody>
      </p:sp>
      <p:sp>
        <p:nvSpPr>
          <p:cNvPr id="95" name="TextBox 94"/>
          <p:cNvSpPr txBox="1"/>
          <p:nvPr/>
        </p:nvSpPr>
        <p:spPr>
          <a:xfrm>
            <a:off x="5393263" y="1761070"/>
            <a:ext cx="1524000" cy="400110"/>
          </a:xfrm>
          <a:prstGeom prst="rect">
            <a:avLst/>
          </a:prstGeom>
          <a:noFill/>
        </p:spPr>
        <p:txBody>
          <a:bodyPr wrap="square" rtlCol="0">
            <a:spAutoFit/>
          </a:bodyPr>
          <a:lstStyle/>
          <a:p>
            <a:pPr algn="ctr"/>
            <a:r>
              <a:rPr lang="en-US" sz="2000" dirty="0"/>
              <a:t>Elders</a:t>
            </a:r>
          </a:p>
        </p:txBody>
      </p:sp>
      <p:sp>
        <p:nvSpPr>
          <p:cNvPr id="96" name="TextBox 95"/>
          <p:cNvSpPr txBox="1"/>
          <p:nvPr/>
        </p:nvSpPr>
        <p:spPr>
          <a:xfrm>
            <a:off x="5136108" y="2167468"/>
            <a:ext cx="2018226" cy="400110"/>
          </a:xfrm>
          <a:prstGeom prst="rect">
            <a:avLst/>
          </a:prstGeom>
          <a:noFill/>
        </p:spPr>
        <p:txBody>
          <a:bodyPr wrap="square" rtlCol="0">
            <a:spAutoFit/>
          </a:bodyPr>
          <a:lstStyle/>
          <a:p>
            <a:pPr algn="ctr"/>
            <a:r>
              <a:rPr lang="en-US" sz="2000" dirty="0"/>
              <a:t>Grandmothers</a:t>
            </a:r>
          </a:p>
        </p:txBody>
      </p:sp>
      <p:sp>
        <p:nvSpPr>
          <p:cNvPr id="97" name="TextBox 96"/>
          <p:cNvSpPr txBox="1"/>
          <p:nvPr/>
        </p:nvSpPr>
        <p:spPr>
          <a:xfrm>
            <a:off x="5291668" y="4467347"/>
            <a:ext cx="1769531" cy="400110"/>
          </a:xfrm>
          <a:prstGeom prst="rect">
            <a:avLst/>
          </a:prstGeom>
          <a:noFill/>
        </p:spPr>
        <p:txBody>
          <a:bodyPr wrap="square" rtlCol="0">
            <a:spAutoFit/>
          </a:bodyPr>
          <a:lstStyle/>
          <a:p>
            <a:pPr algn="ctr"/>
            <a:r>
              <a:rPr lang="en-US" sz="2000" dirty="0"/>
              <a:t>Grandfathers</a:t>
            </a:r>
          </a:p>
        </p:txBody>
      </p:sp>
      <p:sp>
        <p:nvSpPr>
          <p:cNvPr id="98" name="TextBox 97"/>
          <p:cNvSpPr txBox="1"/>
          <p:nvPr/>
        </p:nvSpPr>
        <p:spPr>
          <a:xfrm rot="16200000">
            <a:off x="4512734" y="3368797"/>
            <a:ext cx="1524000" cy="400110"/>
          </a:xfrm>
          <a:prstGeom prst="rect">
            <a:avLst/>
          </a:prstGeom>
          <a:noFill/>
        </p:spPr>
        <p:txBody>
          <a:bodyPr wrap="square" rtlCol="0">
            <a:spAutoFit/>
          </a:bodyPr>
          <a:lstStyle/>
          <a:p>
            <a:pPr algn="ctr"/>
            <a:r>
              <a:rPr lang="en-US" sz="2000" dirty="0"/>
              <a:t>Cousins </a:t>
            </a:r>
          </a:p>
        </p:txBody>
      </p:sp>
      <p:sp>
        <p:nvSpPr>
          <p:cNvPr id="99" name="TextBox 98"/>
          <p:cNvSpPr txBox="1"/>
          <p:nvPr/>
        </p:nvSpPr>
        <p:spPr>
          <a:xfrm rot="5400000">
            <a:off x="6273794" y="3309528"/>
            <a:ext cx="1524000" cy="400110"/>
          </a:xfrm>
          <a:prstGeom prst="rect">
            <a:avLst/>
          </a:prstGeom>
          <a:noFill/>
        </p:spPr>
        <p:txBody>
          <a:bodyPr wrap="square" rtlCol="0">
            <a:spAutoFit/>
          </a:bodyPr>
          <a:lstStyle/>
          <a:p>
            <a:pPr algn="ctr"/>
            <a:r>
              <a:rPr lang="en-US" sz="2000" dirty="0"/>
              <a:t>Cousins </a:t>
            </a:r>
          </a:p>
        </p:txBody>
      </p:sp>
      <p:sp>
        <p:nvSpPr>
          <p:cNvPr id="100" name="TextBox 99"/>
          <p:cNvSpPr txBox="1"/>
          <p:nvPr/>
        </p:nvSpPr>
        <p:spPr>
          <a:xfrm rot="5400000">
            <a:off x="6968058" y="3308350"/>
            <a:ext cx="1524000" cy="400110"/>
          </a:xfrm>
          <a:prstGeom prst="rect">
            <a:avLst/>
          </a:prstGeom>
          <a:noFill/>
        </p:spPr>
        <p:txBody>
          <a:bodyPr wrap="square" rtlCol="0">
            <a:spAutoFit/>
          </a:bodyPr>
          <a:lstStyle/>
          <a:p>
            <a:pPr algn="ctr"/>
            <a:r>
              <a:rPr lang="en-US" sz="2000" dirty="0"/>
              <a:t>Elders</a:t>
            </a:r>
          </a:p>
        </p:txBody>
      </p:sp>
      <p:sp>
        <p:nvSpPr>
          <p:cNvPr id="101" name="TextBox 100"/>
          <p:cNvSpPr txBox="1"/>
          <p:nvPr/>
        </p:nvSpPr>
        <p:spPr>
          <a:xfrm rot="5400000">
            <a:off x="7163362" y="3314472"/>
            <a:ext cx="1878491" cy="400110"/>
          </a:xfrm>
          <a:prstGeom prst="rect">
            <a:avLst/>
          </a:prstGeom>
          <a:noFill/>
        </p:spPr>
        <p:txBody>
          <a:bodyPr wrap="square" rtlCol="0">
            <a:spAutoFit/>
          </a:bodyPr>
          <a:lstStyle/>
          <a:p>
            <a:pPr algn="ctr"/>
            <a:r>
              <a:rPr lang="en-US" sz="2000" dirty="0"/>
              <a:t>Community </a:t>
            </a:r>
          </a:p>
        </p:txBody>
      </p:sp>
      <p:sp>
        <p:nvSpPr>
          <p:cNvPr id="102" name="TextBox 101"/>
          <p:cNvSpPr txBox="1"/>
          <p:nvPr/>
        </p:nvSpPr>
        <p:spPr>
          <a:xfrm rot="5400000">
            <a:off x="7730046" y="3325286"/>
            <a:ext cx="1524000" cy="400110"/>
          </a:xfrm>
          <a:prstGeom prst="rect">
            <a:avLst/>
          </a:prstGeom>
          <a:noFill/>
        </p:spPr>
        <p:txBody>
          <a:bodyPr wrap="square" rtlCol="0">
            <a:spAutoFit/>
          </a:bodyPr>
          <a:lstStyle/>
          <a:p>
            <a:pPr algn="ctr"/>
            <a:r>
              <a:rPr lang="en-US" sz="2000" dirty="0"/>
              <a:t>First Nation</a:t>
            </a:r>
          </a:p>
        </p:txBody>
      </p:sp>
      <p:sp>
        <p:nvSpPr>
          <p:cNvPr id="103" name="TextBox 102"/>
          <p:cNvSpPr txBox="1"/>
          <p:nvPr/>
        </p:nvSpPr>
        <p:spPr>
          <a:xfrm rot="16200000">
            <a:off x="3767685" y="3290486"/>
            <a:ext cx="1524000" cy="400110"/>
          </a:xfrm>
          <a:prstGeom prst="rect">
            <a:avLst/>
          </a:prstGeom>
          <a:noFill/>
        </p:spPr>
        <p:txBody>
          <a:bodyPr wrap="square" rtlCol="0">
            <a:spAutoFit/>
          </a:bodyPr>
          <a:lstStyle/>
          <a:p>
            <a:pPr algn="ctr"/>
            <a:r>
              <a:rPr lang="en-US" sz="2000" dirty="0"/>
              <a:t>Elder s </a:t>
            </a:r>
          </a:p>
        </p:txBody>
      </p:sp>
      <p:sp>
        <p:nvSpPr>
          <p:cNvPr id="104" name="TextBox 103"/>
          <p:cNvSpPr txBox="1"/>
          <p:nvPr/>
        </p:nvSpPr>
        <p:spPr>
          <a:xfrm rot="16200000">
            <a:off x="3197289" y="3288228"/>
            <a:ext cx="1900832" cy="400110"/>
          </a:xfrm>
          <a:prstGeom prst="rect">
            <a:avLst/>
          </a:prstGeom>
          <a:noFill/>
        </p:spPr>
        <p:txBody>
          <a:bodyPr wrap="square" rtlCol="0">
            <a:spAutoFit/>
          </a:bodyPr>
          <a:lstStyle/>
          <a:p>
            <a:pPr algn="ctr"/>
            <a:r>
              <a:rPr lang="en-US" sz="2000" dirty="0"/>
              <a:t>Community </a:t>
            </a:r>
          </a:p>
        </p:txBody>
      </p:sp>
      <p:sp>
        <p:nvSpPr>
          <p:cNvPr id="106" name="TextBox 105"/>
          <p:cNvSpPr txBox="1"/>
          <p:nvPr/>
        </p:nvSpPr>
        <p:spPr>
          <a:xfrm rot="16200000">
            <a:off x="2974942" y="3270369"/>
            <a:ext cx="1524000" cy="400110"/>
          </a:xfrm>
          <a:prstGeom prst="rect">
            <a:avLst/>
          </a:prstGeom>
          <a:noFill/>
        </p:spPr>
        <p:txBody>
          <a:bodyPr wrap="square" rtlCol="0">
            <a:spAutoFit/>
          </a:bodyPr>
          <a:lstStyle/>
          <a:p>
            <a:pPr algn="ctr"/>
            <a:r>
              <a:rPr lang="en-US" sz="2000" dirty="0"/>
              <a:t>First Nation</a:t>
            </a:r>
          </a:p>
        </p:txBody>
      </p:sp>
      <p:sp>
        <p:nvSpPr>
          <p:cNvPr id="107" name="TextBox 106"/>
          <p:cNvSpPr txBox="1"/>
          <p:nvPr/>
        </p:nvSpPr>
        <p:spPr>
          <a:xfrm rot="16200000">
            <a:off x="3550673" y="3359218"/>
            <a:ext cx="2872412" cy="400110"/>
          </a:xfrm>
          <a:prstGeom prst="rect">
            <a:avLst/>
          </a:prstGeom>
          <a:noFill/>
        </p:spPr>
        <p:txBody>
          <a:bodyPr wrap="square" rtlCol="0">
            <a:spAutoFit/>
          </a:bodyPr>
          <a:lstStyle/>
          <a:p>
            <a:pPr algn="ctr"/>
            <a:r>
              <a:rPr lang="en-US" sz="2000" dirty="0"/>
              <a:t>Extended Family</a:t>
            </a:r>
          </a:p>
        </p:txBody>
      </p:sp>
      <p:sp>
        <p:nvSpPr>
          <p:cNvPr id="108" name="TextBox 107"/>
          <p:cNvSpPr txBox="1"/>
          <p:nvPr/>
        </p:nvSpPr>
        <p:spPr>
          <a:xfrm rot="5400000">
            <a:off x="5881167" y="3335952"/>
            <a:ext cx="2872412" cy="400110"/>
          </a:xfrm>
          <a:prstGeom prst="rect">
            <a:avLst/>
          </a:prstGeom>
          <a:noFill/>
        </p:spPr>
        <p:txBody>
          <a:bodyPr wrap="square" rtlCol="0">
            <a:spAutoFit/>
          </a:bodyPr>
          <a:lstStyle/>
          <a:p>
            <a:pPr algn="ctr"/>
            <a:r>
              <a:rPr lang="en-US" sz="2000" dirty="0"/>
              <a:t>Extended Family</a:t>
            </a:r>
          </a:p>
        </p:txBody>
      </p:sp>
      <p:sp>
        <p:nvSpPr>
          <p:cNvPr id="37" name="TextBox 36"/>
          <p:cNvSpPr txBox="1"/>
          <p:nvPr/>
        </p:nvSpPr>
        <p:spPr>
          <a:xfrm rot="5400000">
            <a:off x="8508967" y="3271228"/>
            <a:ext cx="1524000" cy="461665"/>
          </a:xfrm>
          <a:prstGeom prst="rect">
            <a:avLst/>
          </a:prstGeom>
          <a:noFill/>
        </p:spPr>
        <p:txBody>
          <a:bodyPr wrap="square" rtlCol="0">
            <a:spAutoFit/>
          </a:bodyPr>
          <a:lstStyle/>
          <a:p>
            <a:pPr algn="ctr"/>
            <a:r>
              <a:rPr lang="en-US" sz="2400" dirty="0">
                <a:latin typeface="+mj-lt"/>
              </a:rPr>
              <a:t>Fire</a:t>
            </a:r>
            <a:endParaRPr lang="en-US" sz="2000" dirty="0"/>
          </a:p>
        </p:txBody>
      </p:sp>
      <p:sp>
        <p:nvSpPr>
          <p:cNvPr id="38" name="TextBox 37"/>
          <p:cNvSpPr txBox="1"/>
          <p:nvPr/>
        </p:nvSpPr>
        <p:spPr>
          <a:xfrm rot="16200000">
            <a:off x="2192717" y="3240505"/>
            <a:ext cx="1524000" cy="461665"/>
          </a:xfrm>
          <a:prstGeom prst="rect">
            <a:avLst/>
          </a:prstGeom>
          <a:noFill/>
        </p:spPr>
        <p:txBody>
          <a:bodyPr wrap="square" rtlCol="0">
            <a:spAutoFit/>
          </a:bodyPr>
          <a:lstStyle/>
          <a:p>
            <a:pPr algn="ctr"/>
            <a:r>
              <a:rPr lang="en-US" sz="2400" dirty="0">
                <a:latin typeface="+mj-lt"/>
              </a:rPr>
              <a:t>Earth</a:t>
            </a:r>
            <a:r>
              <a:rPr lang="en-US" sz="2000" dirty="0"/>
              <a:t> </a:t>
            </a:r>
          </a:p>
        </p:txBody>
      </p:sp>
      <p:sp>
        <p:nvSpPr>
          <p:cNvPr id="39" name="TextBox 38"/>
          <p:cNvSpPr txBox="1"/>
          <p:nvPr/>
        </p:nvSpPr>
        <p:spPr>
          <a:xfrm>
            <a:off x="5308597" y="156834"/>
            <a:ext cx="1524000" cy="461665"/>
          </a:xfrm>
          <a:prstGeom prst="rect">
            <a:avLst/>
          </a:prstGeom>
          <a:noFill/>
        </p:spPr>
        <p:txBody>
          <a:bodyPr wrap="square" rtlCol="0">
            <a:spAutoFit/>
          </a:bodyPr>
          <a:lstStyle/>
          <a:p>
            <a:pPr algn="ctr"/>
            <a:r>
              <a:rPr lang="en-US" sz="2400" dirty="0">
                <a:latin typeface="+mj-lt"/>
              </a:rPr>
              <a:t>Wind</a:t>
            </a:r>
            <a:r>
              <a:rPr lang="en-US" sz="2000" dirty="0"/>
              <a:t> </a:t>
            </a:r>
          </a:p>
        </p:txBody>
      </p:sp>
      <p:sp>
        <p:nvSpPr>
          <p:cNvPr id="40" name="TextBox 39"/>
          <p:cNvSpPr txBox="1"/>
          <p:nvPr/>
        </p:nvSpPr>
        <p:spPr>
          <a:xfrm>
            <a:off x="5438737" y="6349997"/>
            <a:ext cx="1524000" cy="461665"/>
          </a:xfrm>
          <a:prstGeom prst="rect">
            <a:avLst/>
          </a:prstGeom>
          <a:noFill/>
        </p:spPr>
        <p:txBody>
          <a:bodyPr wrap="square" rtlCol="0">
            <a:spAutoFit/>
          </a:bodyPr>
          <a:lstStyle/>
          <a:p>
            <a:pPr algn="ctr"/>
            <a:r>
              <a:rPr lang="en-US" sz="2400" dirty="0">
                <a:latin typeface="+mj-lt"/>
              </a:rPr>
              <a:t>Water</a:t>
            </a:r>
            <a:endParaRPr lang="en-US" sz="2000" dirty="0"/>
          </a:p>
        </p:txBody>
      </p:sp>
      <p:sp>
        <p:nvSpPr>
          <p:cNvPr id="41" name="TextBox 40"/>
          <p:cNvSpPr txBox="1"/>
          <p:nvPr/>
        </p:nvSpPr>
        <p:spPr>
          <a:xfrm>
            <a:off x="-1294518" y="5643630"/>
            <a:ext cx="6295715" cy="830997"/>
          </a:xfrm>
          <a:prstGeom prst="rect">
            <a:avLst/>
          </a:prstGeom>
          <a:noFill/>
        </p:spPr>
        <p:txBody>
          <a:bodyPr wrap="square" rtlCol="0">
            <a:spAutoFit/>
          </a:bodyPr>
          <a:lstStyle/>
          <a:p>
            <a:pPr algn="ctr"/>
            <a:r>
              <a:rPr lang="en-US" sz="2400" b="1" dirty="0">
                <a:latin typeface="+mj-lt"/>
              </a:rPr>
              <a:t>Traditional Ways of</a:t>
            </a:r>
          </a:p>
          <a:p>
            <a:pPr algn="ctr"/>
            <a:r>
              <a:rPr lang="en-US" sz="2400" b="1" dirty="0">
                <a:latin typeface="+mj-lt"/>
              </a:rPr>
              <a:t>Protecting Children </a:t>
            </a:r>
          </a:p>
        </p:txBody>
      </p:sp>
      <p:sp>
        <p:nvSpPr>
          <p:cNvPr id="42" name="TextBox 41"/>
          <p:cNvSpPr txBox="1"/>
          <p:nvPr/>
        </p:nvSpPr>
        <p:spPr>
          <a:xfrm>
            <a:off x="-209985" y="4374172"/>
            <a:ext cx="4210125" cy="1200329"/>
          </a:xfrm>
          <a:prstGeom prst="rect">
            <a:avLst/>
          </a:prstGeom>
          <a:noFill/>
        </p:spPr>
        <p:txBody>
          <a:bodyPr wrap="square" rtlCol="0">
            <a:spAutoFit/>
          </a:bodyPr>
          <a:lstStyle/>
          <a:p>
            <a:pPr algn="ctr"/>
            <a:r>
              <a:rPr lang="en-US" sz="3600" dirty="0">
                <a:latin typeface="+mj-lt"/>
              </a:rPr>
              <a:t>The Original </a:t>
            </a:r>
          </a:p>
          <a:p>
            <a:pPr algn="ctr"/>
            <a:r>
              <a:rPr lang="en-US" sz="3600" dirty="0">
                <a:latin typeface="+mj-lt"/>
              </a:rPr>
              <a:t>Circle of Care </a:t>
            </a:r>
          </a:p>
        </p:txBody>
      </p:sp>
      <p:sp>
        <p:nvSpPr>
          <p:cNvPr id="2" name="TextBox 1">
            <a:extLst>
              <a:ext uri="{FF2B5EF4-FFF2-40B4-BE49-F238E27FC236}">
                <a16:creationId xmlns:a16="http://schemas.microsoft.com/office/drawing/2014/main" id="{8DC37B47-4728-3258-14C7-1E3E45EB484B}"/>
              </a:ext>
            </a:extLst>
          </p:cNvPr>
          <p:cNvSpPr txBox="1"/>
          <p:nvPr/>
        </p:nvSpPr>
        <p:spPr>
          <a:xfrm>
            <a:off x="8830707" y="4827699"/>
            <a:ext cx="3107293" cy="1721421"/>
          </a:xfrm>
          <a:prstGeom prst="rect">
            <a:avLst/>
          </a:prstGeom>
          <a:solidFill>
            <a:schemeClr val="bg2"/>
          </a:solidFill>
        </p:spPr>
        <p:txBody>
          <a:bodyPr vert="horz" lIns="91440" tIns="45720" rIns="91440" bIns="45720" rtlCol="0">
            <a:normAutofit fontScale="92500"/>
          </a:bodyPr>
          <a:lstStyle/>
          <a:p>
            <a:pPr>
              <a:spcAft>
                <a:spcPts val="600"/>
              </a:spcAft>
              <a:buClr>
                <a:schemeClr val="tx1">
                  <a:lumMod val="85000"/>
                  <a:lumOff val="15000"/>
                </a:schemeClr>
              </a:buClr>
            </a:pPr>
            <a:r>
              <a:rPr lang="en-US" sz="2000" dirty="0"/>
              <a:t>Our Service Model is centered on the Original Circle of Care and our goal is to restore that  Original Circle of Care</a:t>
            </a:r>
          </a:p>
        </p:txBody>
      </p:sp>
    </p:spTree>
    <p:extLst>
      <p:ext uri="{BB962C8B-B14F-4D97-AF65-F5344CB8AC3E}">
        <p14:creationId xmlns:p14="http://schemas.microsoft.com/office/powerpoint/2010/main" val="23698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10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0" grpId="0"/>
      <p:bldP spid="91" grpId="0"/>
      <p:bldP spid="92" grpId="0"/>
      <p:bldP spid="94" grpId="0"/>
      <p:bldP spid="95" grpId="0"/>
      <p:bldP spid="96" grpId="0"/>
      <p:bldP spid="97" grpId="0"/>
      <p:bldP spid="98" grpId="0"/>
      <p:bldP spid="99" grpId="0"/>
      <p:bldP spid="100" grpId="0"/>
      <p:bldP spid="101" grpId="0"/>
      <p:bldP spid="102" grpId="0"/>
      <p:bldP spid="102" grpId="1"/>
      <p:bldP spid="103" grpId="0"/>
      <p:bldP spid="104" grpId="0"/>
      <p:bldP spid="106" grpId="0"/>
      <p:bldP spid="107" grpId="0"/>
      <p:bldP spid="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B85DF-D7F3-E085-C8E0-23C709BF67F1}"/>
              </a:ext>
            </a:extLst>
          </p:cNvPr>
          <p:cNvPicPr>
            <a:picLocks noChangeAspect="1"/>
          </p:cNvPicPr>
          <p:nvPr/>
        </p:nvPicPr>
        <p:blipFill>
          <a:blip r:embed="rId2"/>
          <a:stretch>
            <a:fillRect/>
          </a:stretch>
        </p:blipFill>
        <p:spPr>
          <a:xfrm>
            <a:off x="5262113" y="1559532"/>
            <a:ext cx="6749918" cy="4746377"/>
          </a:xfrm>
          <a:prstGeom prst="rect">
            <a:avLst/>
          </a:prstGeom>
        </p:spPr>
      </p:pic>
      <p:sp>
        <p:nvSpPr>
          <p:cNvPr id="6" name="Title 5">
            <a:extLst>
              <a:ext uri="{FF2B5EF4-FFF2-40B4-BE49-F238E27FC236}">
                <a16:creationId xmlns:a16="http://schemas.microsoft.com/office/drawing/2014/main" id="{7B280FF3-5AC4-B97A-F671-2C86FB3A7FDC}"/>
              </a:ext>
            </a:extLst>
          </p:cNvPr>
          <p:cNvSpPr>
            <a:spLocks noGrp="1"/>
          </p:cNvSpPr>
          <p:nvPr>
            <p:ph type="title"/>
          </p:nvPr>
        </p:nvSpPr>
        <p:spPr>
          <a:xfrm>
            <a:off x="5167222" y="843540"/>
            <a:ext cx="4114800" cy="560717"/>
          </a:xfrm>
        </p:spPr>
        <p:txBody>
          <a:bodyPr/>
          <a:lstStyle/>
          <a:p>
            <a:r>
              <a:rPr lang="en-CA" dirty="0"/>
              <a:t>Service Area</a:t>
            </a:r>
          </a:p>
        </p:txBody>
      </p:sp>
      <p:sp>
        <p:nvSpPr>
          <p:cNvPr id="8" name="Text Placeholder 7">
            <a:extLst>
              <a:ext uri="{FF2B5EF4-FFF2-40B4-BE49-F238E27FC236}">
                <a16:creationId xmlns:a16="http://schemas.microsoft.com/office/drawing/2014/main" id="{CA1326D8-6F90-A4EF-BFAD-C3043565197C}"/>
              </a:ext>
            </a:extLst>
          </p:cNvPr>
          <p:cNvSpPr>
            <a:spLocks noGrp="1"/>
          </p:cNvSpPr>
          <p:nvPr>
            <p:ph type="body" sz="half" idx="2"/>
          </p:nvPr>
        </p:nvSpPr>
        <p:spPr>
          <a:xfrm>
            <a:off x="685800" y="1570008"/>
            <a:ext cx="4886864" cy="4648677"/>
          </a:xfrm>
        </p:spPr>
        <p:txBody>
          <a:bodyPr/>
          <a:lstStyle/>
          <a:p>
            <a:r>
              <a:rPr lang="en-CA" dirty="0"/>
              <a:t>Aamjiwnaang First Nation</a:t>
            </a:r>
          </a:p>
          <a:p>
            <a:r>
              <a:rPr lang="en-CA" dirty="0"/>
              <a:t>Caldwell First Nation</a:t>
            </a:r>
          </a:p>
          <a:p>
            <a:r>
              <a:rPr lang="en-CA" dirty="0" err="1"/>
              <a:t>Eelunaapeewi</a:t>
            </a:r>
            <a:r>
              <a:rPr lang="en-CA" dirty="0"/>
              <a:t> </a:t>
            </a:r>
            <a:r>
              <a:rPr lang="en-CA" dirty="0" err="1"/>
              <a:t>Lahkeewiit</a:t>
            </a:r>
            <a:r>
              <a:rPr lang="en-CA" dirty="0"/>
              <a:t> - Delaware Nation</a:t>
            </a:r>
          </a:p>
          <a:p>
            <a:r>
              <a:rPr lang="en-CA" dirty="0"/>
              <a:t>Kettle &amp; Stony Point First Nation</a:t>
            </a:r>
          </a:p>
          <a:p>
            <a:r>
              <a:rPr lang="en-CA" dirty="0"/>
              <a:t>Munsee Delaware Nation</a:t>
            </a:r>
          </a:p>
          <a:p>
            <a:r>
              <a:rPr lang="en-CA" dirty="0"/>
              <a:t>Oneida Nation of the Thames</a:t>
            </a:r>
          </a:p>
          <a:p>
            <a:endParaRPr lang="en-CA" dirty="0"/>
          </a:p>
          <a:p>
            <a:r>
              <a:rPr lang="en-CA" dirty="0"/>
              <a:t>Chatham</a:t>
            </a:r>
          </a:p>
          <a:p>
            <a:r>
              <a:rPr lang="en-CA" dirty="0"/>
              <a:t>London</a:t>
            </a:r>
          </a:p>
          <a:p>
            <a:r>
              <a:rPr lang="en-CA" dirty="0"/>
              <a:t>Sarnia</a:t>
            </a:r>
          </a:p>
          <a:p>
            <a:r>
              <a:rPr lang="en-CA" dirty="0"/>
              <a:t>St. Thomas</a:t>
            </a:r>
          </a:p>
          <a:p>
            <a:r>
              <a:rPr lang="en-CA" dirty="0"/>
              <a:t>Windsor</a:t>
            </a:r>
          </a:p>
        </p:txBody>
      </p:sp>
      <p:cxnSp>
        <p:nvCxnSpPr>
          <p:cNvPr id="10" name="Straight Connector 9">
            <a:extLst>
              <a:ext uri="{FF2B5EF4-FFF2-40B4-BE49-F238E27FC236}">
                <a16:creationId xmlns:a16="http://schemas.microsoft.com/office/drawing/2014/main" id="{D601088D-FB94-E283-74BA-2BB8172CBE6E}"/>
              </a:ext>
            </a:extLst>
          </p:cNvPr>
          <p:cNvCxnSpPr/>
          <p:nvPr/>
        </p:nvCxnSpPr>
        <p:spPr>
          <a:xfrm>
            <a:off x="767751" y="3795623"/>
            <a:ext cx="37007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67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btitle 2"/>
          <p:cNvSpPr txBox="1">
            <a:spLocks/>
          </p:cNvSpPr>
          <p:nvPr/>
        </p:nvSpPr>
        <p:spPr>
          <a:xfrm>
            <a:off x="2978218" y="749170"/>
            <a:ext cx="4758072" cy="12570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CA" sz="2800" b="1" i="0" u="none" strike="noStrike" kern="1200" cap="none" spc="0" normalizeH="0" baseline="0" noProof="0" dirty="0">
                <a:ln>
                  <a:noFill/>
                </a:ln>
                <a:solidFill>
                  <a:prstClr val="black"/>
                </a:solidFill>
                <a:effectLst/>
                <a:uLnTx/>
                <a:uFillTx/>
                <a:latin typeface="Avenir Next LT Pro" panose="02020404030301010803"/>
                <a:ea typeface="+mn-ea"/>
                <a:cs typeface="+mn-cs"/>
              </a:rPr>
              <a:t>The Steps Toward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CA" sz="2800" b="1" i="0" u="none" strike="noStrike" kern="1200" cap="none" spc="0" normalizeH="0" baseline="0" noProof="0" dirty="0">
                <a:ln>
                  <a:noFill/>
                </a:ln>
                <a:solidFill>
                  <a:prstClr val="black"/>
                </a:solidFill>
                <a:effectLst/>
                <a:uLnTx/>
                <a:uFillTx/>
                <a:latin typeface="Avenir Next LT Pro" panose="02020404030301010803"/>
                <a:ea typeface="+mn-ea"/>
                <a:cs typeface="+mn-cs"/>
              </a:rPr>
              <a:t>Achieving Designation</a:t>
            </a:r>
          </a:p>
        </p:txBody>
      </p:sp>
      <p:sp>
        <p:nvSpPr>
          <p:cNvPr id="34" name="Rounded Rectangle 33"/>
          <p:cNvSpPr/>
          <p:nvPr/>
        </p:nvSpPr>
        <p:spPr>
          <a:xfrm>
            <a:off x="1532585" y="4687450"/>
            <a:ext cx="2376264" cy="1656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sng" strike="noStrike" kern="1200" cap="none" spc="0" normalizeH="0" baseline="0" noProof="0" dirty="0">
                <a:ln>
                  <a:noFill/>
                </a:ln>
                <a:solidFill>
                  <a:prstClr val="white"/>
                </a:solidFill>
                <a:effectLst/>
                <a:uLnTx/>
                <a:uFillTx/>
                <a:latin typeface="Avenir Next LT Pro Light" panose="02020404030301010803"/>
                <a:ea typeface="+mn-ea"/>
                <a:cs typeface="+mn-cs"/>
              </a:rPr>
              <a:t>Stage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Avenir Next LT Pro Light" panose="02020404030301010803"/>
                <a:ea typeface="+mn-ea"/>
                <a:cs typeface="+mn-cs"/>
              </a:rPr>
              <a:t>Readiness: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Avenir Next LT Pro Light" panose="02020404030301010803"/>
                <a:ea typeface="+mn-ea"/>
                <a:cs typeface="+mn-cs"/>
              </a:rPr>
              <a:t>Reaffirm Community and First Nation Support</a:t>
            </a: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
        <p:nvSpPr>
          <p:cNvPr id="35" name="Rounded Rectangle 34"/>
          <p:cNvSpPr/>
          <p:nvPr/>
        </p:nvSpPr>
        <p:spPr>
          <a:xfrm>
            <a:off x="3492203" y="3518046"/>
            <a:ext cx="2412267" cy="17281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sng" strike="noStrike" kern="1200" cap="none" spc="0" normalizeH="0" baseline="0" noProof="0" dirty="0">
                <a:ln>
                  <a:noFill/>
                </a:ln>
                <a:solidFill>
                  <a:prstClr val="white"/>
                </a:solidFill>
                <a:effectLst/>
                <a:uLnTx/>
                <a:uFillTx/>
                <a:latin typeface="Avenir Next LT Pro Light" panose="02020404030301010803"/>
                <a:ea typeface="+mn-ea"/>
                <a:cs typeface="+mn-cs"/>
              </a:rPr>
              <a:t>Stage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Avenir Next LT Pro Light" panose="02020404030301010803"/>
                <a:ea typeface="+mn-ea"/>
                <a:cs typeface="+mn-cs"/>
              </a:rPr>
              <a:t>Capacity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Avenir Next LT Pro Light" panose="02020404030301010803"/>
                <a:ea typeface="+mn-ea"/>
                <a:cs typeface="+mn-cs"/>
              </a:rPr>
              <a:t>Refine Policies and Develop Programs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
        <p:nvSpPr>
          <p:cNvPr id="38" name="Rounded Rectangle 37"/>
          <p:cNvSpPr/>
          <p:nvPr/>
        </p:nvSpPr>
        <p:spPr>
          <a:xfrm>
            <a:off x="5625476" y="2068239"/>
            <a:ext cx="2379712" cy="214167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CA" sz="1800" b="1" i="0" u="sng" strike="noStrike" kern="1200" cap="none" spc="0" normalizeH="0" baseline="0" noProof="0" dirty="0">
                <a:ln>
                  <a:noFill/>
                </a:ln>
                <a:solidFill>
                  <a:srgbClr val="000000"/>
                </a:solidFill>
                <a:effectLst/>
                <a:uLnTx/>
                <a:uFillTx/>
                <a:latin typeface="Avenir Next LT Pro Light" panose="02020404030301010803"/>
                <a:ea typeface="+mn-ea"/>
                <a:cs typeface="+mn-cs"/>
              </a:rPr>
              <a:t>Stage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venir Next LT Pro Light" panose="02020404030301010803"/>
                <a:ea typeface="+mn-ea"/>
                <a:cs typeface="+mn-cs"/>
              </a:rPr>
              <a:t>Transition Process: Take on CAS Service Responsibilities with  CAS Mentorship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
        <p:nvSpPr>
          <p:cNvPr id="39" name="Rounded Rectangle 38"/>
          <p:cNvSpPr/>
          <p:nvPr/>
        </p:nvSpPr>
        <p:spPr>
          <a:xfrm>
            <a:off x="7811367" y="1377690"/>
            <a:ext cx="2294608" cy="158417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sng" strike="noStrike" kern="1200" cap="none" spc="0" normalizeH="0" baseline="0" noProof="0" dirty="0">
                <a:ln>
                  <a:noFill/>
                </a:ln>
                <a:solidFill>
                  <a:srgbClr val="000000"/>
                </a:solidFill>
                <a:effectLst/>
                <a:uLnTx/>
                <a:uFillTx/>
                <a:latin typeface="Avenir Next LT Pro Light" panose="02020404030301010803"/>
                <a:ea typeface="+mn-ea"/>
                <a:cs typeface="+mn-cs"/>
              </a:rPr>
              <a:t>Stage 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venir Next LT Pro Light" panose="02020404030301010803"/>
                <a:ea typeface="+mn-ea"/>
                <a:cs typeface="+mn-cs"/>
              </a:rPr>
              <a:t>Designation as a Provincial Child and Family Services Agency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
        <p:nvSpPr>
          <p:cNvPr id="40" name="Rounded Rectangle 39"/>
          <p:cNvSpPr/>
          <p:nvPr/>
        </p:nvSpPr>
        <p:spPr>
          <a:xfrm>
            <a:off x="9817963" y="596215"/>
            <a:ext cx="2267744" cy="144016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sng" strike="noStrike" kern="1200" cap="none" spc="0" normalizeH="0" baseline="0" noProof="0" dirty="0">
                <a:ln>
                  <a:noFill/>
                </a:ln>
                <a:solidFill>
                  <a:prstClr val="black"/>
                </a:solidFill>
                <a:effectLst/>
                <a:uLnTx/>
                <a:uFillTx/>
                <a:latin typeface="Avenir Next LT Pro Light" panose="02020404030301010803"/>
                <a:ea typeface="+mn-ea"/>
                <a:cs typeface="+mn-cs"/>
              </a:rPr>
              <a:t>Stage E</a:t>
            </a: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rPr>
              <a:t>Ongoing  Development and Sustainability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
        <p:nvSpPr>
          <p:cNvPr id="41" name="Right Arrow 40"/>
          <p:cNvSpPr/>
          <p:nvPr/>
        </p:nvSpPr>
        <p:spPr>
          <a:xfrm rot="19906108">
            <a:off x="2910459" y="3866983"/>
            <a:ext cx="9536427" cy="461203"/>
          </a:xfrm>
          <a:prstGeom prst="rightArrow">
            <a:avLst>
              <a:gd name="adj1" fmla="val 55017"/>
              <a:gd name="adj2" fmla="val 116088"/>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42" name="Rounded Rectangle 41"/>
          <p:cNvSpPr/>
          <p:nvPr/>
        </p:nvSpPr>
        <p:spPr>
          <a:xfrm>
            <a:off x="7536215" y="4145966"/>
            <a:ext cx="720080" cy="504056"/>
          </a:xfrm>
          <a:prstGeom prst="roundRect">
            <a:avLst/>
          </a:prstGeom>
          <a:solidFill>
            <a:schemeClr val="bg1"/>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venir Next LT Pro" panose="02020404030301010803"/>
                <a:ea typeface="+mn-ea"/>
                <a:cs typeface="+mn-cs"/>
              </a:rPr>
              <a:t>2024</a:t>
            </a:r>
          </a:p>
        </p:txBody>
      </p:sp>
      <p:sp>
        <p:nvSpPr>
          <p:cNvPr id="43" name="Rounded Rectangle 42"/>
          <p:cNvSpPr/>
          <p:nvPr/>
        </p:nvSpPr>
        <p:spPr>
          <a:xfrm>
            <a:off x="5421419" y="5280790"/>
            <a:ext cx="720080" cy="504056"/>
          </a:xfrm>
          <a:prstGeom prst="roundRect">
            <a:avLst/>
          </a:prstGeom>
          <a:solidFill>
            <a:schemeClr val="bg1"/>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venir Next LT Pro" panose="02020404030301010803"/>
                <a:ea typeface="+mn-ea"/>
                <a:cs typeface="+mn-cs"/>
              </a:rPr>
              <a:t>2021</a:t>
            </a:r>
          </a:p>
        </p:txBody>
      </p:sp>
      <p:sp>
        <p:nvSpPr>
          <p:cNvPr id="44" name="Rounded Rectangle 43"/>
          <p:cNvSpPr/>
          <p:nvPr/>
        </p:nvSpPr>
        <p:spPr>
          <a:xfrm>
            <a:off x="4322540" y="5933411"/>
            <a:ext cx="792088" cy="504056"/>
          </a:xfrm>
          <a:prstGeom prst="roundRect">
            <a:avLst/>
          </a:prstGeom>
          <a:solidFill>
            <a:schemeClr val="bg1"/>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venir Next LT Pro" panose="02020404030301010803"/>
                <a:ea typeface="+mn-ea"/>
                <a:cs typeface="+mn-cs"/>
              </a:rPr>
              <a:t>2020</a:t>
            </a:r>
          </a:p>
        </p:txBody>
      </p:sp>
      <p:sp>
        <p:nvSpPr>
          <p:cNvPr id="16" name="Right Arrow 15"/>
          <p:cNvSpPr/>
          <p:nvPr/>
        </p:nvSpPr>
        <p:spPr>
          <a:xfrm rot="3475647">
            <a:off x="2837624" y="2799499"/>
            <a:ext cx="1463351" cy="324734"/>
          </a:xfrm>
          <a:prstGeom prst="rightArrow">
            <a:avLst>
              <a:gd name="adj1" fmla="val 50000"/>
              <a:gd name="adj2" fmla="val 95264"/>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7" name="Rounded Rectangle 16"/>
          <p:cNvSpPr/>
          <p:nvPr/>
        </p:nvSpPr>
        <p:spPr>
          <a:xfrm>
            <a:off x="956320" y="1734300"/>
            <a:ext cx="2412267" cy="197691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sng" strike="noStrike" kern="1200" cap="none" spc="0" normalizeH="0" baseline="0" noProof="0" dirty="0">
                <a:ln>
                  <a:noFill/>
                </a:ln>
                <a:solidFill>
                  <a:srgbClr val="000000"/>
                </a:solidFill>
                <a:effectLst/>
                <a:uLnTx/>
                <a:uFillTx/>
                <a:latin typeface="Avenir Next LT Pro Light" panose="02020404030301010803"/>
                <a:ea typeface="+mn-ea"/>
                <a:cs typeface="+mn-cs"/>
              </a:rPr>
              <a:t>Alternative Care License</a:t>
            </a:r>
            <a:endParaRPr kumimoji="0" lang="en-CA" sz="1800" b="1" i="0" u="none" strike="noStrike" kern="1200" cap="none" spc="0" normalizeH="0" baseline="0" noProof="0" dirty="0">
              <a:ln>
                <a:noFill/>
              </a:ln>
              <a:solidFill>
                <a:srgbClr val="000000"/>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venir Next LT Pro Light" panose="02020404030301010803"/>
                <a:ea typeface="+mn-ea"/>
                <a:cs typeface="+mn-cs"/>
              </a:rPr>
              <a:t>Interim Provision of Care for our children under OPR License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Avenir Next LT Pro Light" panose="02020404030301010803"/>
              <a:ea typeface="+mn-ea"/>
              <a:cs typeface="+mn-cs"/>
            </a:endParaRPr>
          </a:p>
        </p:txBody>
      </p:sp>
    </p:spTree>
    <p:extLst>
      <p:ext uri="{BB962C8B-B14F-4D97-AF65-F5344CB8AC3E}">
        <p14:creationId xmlns:p14="http://schemas.microsoft.com/office/powerpoint/2010/main" val="123872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311BFA-FD07-0BB1-1E54-D8AE4B9D0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4EE23-9E14-047B-BB82-6FECC31BE45F}"/>
              </a:ext>
            </a:extLst>
          </p:cNvPr>
          <p:cNvSpPr>
            <a:spLocks noGrp="1"/>
          </p:cNvSpPr>
          <p:nvPr>
            <p:ph type="title"/>
          </p:nvPr>
        </p:nvSpPr>
        <p:spPr>
          <a:xfrm>
            <a:off x="619759" y="764373"/>
            <a:ext cx="6257291" cy="1293028"/>
          </a:xfrm>
        </p:spPr>
        <p:txBody>
          <a:bodyPr>
            <a:normAutofit/>
          </a:bodyPr>
          <a:lstStyle/>
          <a:p>
            <a:r>
              <a:rPr lang="en-US" dirty="0"/>
              <a:t>Indigenous knowledge</a:t>
            </a:r>
            <a:endParaRPr lang="en-US"/>
          </a:p>
        </p:txBody>
      </p:sp>
      <p:sp>
        <p:nvSpPr>
          <p:cNvPr id="3" name="Content Placeholder 2">
            <a:extLst>
              <a:ext uri="{FF2B5EF4-FFF2-40B4-BE49-F238E27FC236}">
                <a16:creationId xmlns:a16="http://schemas.microsoft.com/office/drawing/2014/main" id="{2C4A74F5-99F1-8841-51D7-EC1B20A9603D}"/>
              </a:ext>
            </a:extLst>
          </p:cNvPr>
          <p:cNvSpPr>
            <a:spLocks noGrp="1"/>
          </p:cNvSpPr>
          <p:nvPr>
            <p:ph idx="1"/>
          </p:nvPr>
        </p:nvSpPr>
        <p:spPr>
          <a:xfrm>
            <a:off x="619760" y="2194560"/>
            <a:ext cx="6257290" cy="4024125"/>
          </a:xfrm>
        </p:spPr>
        <p:txBody>
          <a:bodyPr>
            <a:normAutofit lnSpcReduction="10000"/>
          </a:bodyPr>
          <a:lstStyle/>
          <a:p>
            <a:r>
              <a:rPr lang="en-US" sz="1700" b="1" dirty="0"/>
              <a:t>Language Journey Project </a:t>
            </a:r>
            <a:r>
              <a:rPr lang="en-US" sz="1700" dirty="0"/>
              <a:t>to develop video resources of the language journey of each community serviced through MCFS</a:t>
            </a:r>
          </a:p>
          <a:p>
            <a:r>
              <a:rPr lang="en-US" sz="1700" b="1" dirty="0"/>
              <a:t>Language Coalition Committee </a:t>
            </a:r>
            <a:r>
              <a:rPr lang="en-US" sz="1700" dirty="0"/>
              <a:t>including all 6 communities for the language revitalization efforts of MCFS for children/youth/families we service</a:t>
            </a:r>
          </a:p>
          <a:p>
            <a:r>
              <a:rPr lang="en-US" sz="1700" b="1" dirty="0"/>
              <a:t>Rites of Passage Program </a:t>
            </a:r>
            <a:r>
              <a:rPr lang="en-US" sz="1700" dirty="0"/>
              <a:t>being developed for each of our communities</a:t>
            </a:r>
          </a:p>
          <a:p>
            <a:r>
              <a:rPr lang="en-US" sz="1700" dirty="0"/>
              <a:t>Traditional resources and information being customized for </a:t>
            </a:r>
            <a:r>
              <a:rPr lang="en-US" sz="1700" b="1" dirty="0"/>
              <a:t>Indigenous Authorized Worker </a:t>
            </a:r>
            <a:r>
              <a:rPr lang="en-US" sz="1700" dirty="0"/>
              <a:t>training in collaboration with ANCFSAO</a:t>
            </a:r>
          </a:p>
          <a:p>
            <a:r>
              <a:rPr lang="en-US" sz="1700" dirty="0"/>
              <a:t>Indigenous Knowledge will be a whole system of support from the children and families we service to the staff team receiving mentoring and traditional learning opportunities</a:t>
            </a:r>
          </a:p>
        </p:txBody>
      </p:sp>
      <p:sp useBgFill="1">
        <p:nvSpPr>
          <p:cNvPr id="11" name="Rectangle 10">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lorful woven mat&#10;&#10;Description automatically generated">
            <a:extLst>
              <a:ext uri="{FF2B5EF4-FFF2-40B4-BE49-F238E27FC236}">
                <a16:creationId xmlns:a16="http://schemas.microsoft.com/office/drawing/2014/main" id="{7FAC934E-2A4D-E725-FD7A-C7E30722029B}"/>
              </a:ext>
            </a:extLst>
          </p:cNvPr>
          <p:cNvPicPr>
            <a:picLocks noChangeAspect="1"/>
          </p:cNvPicPr>
          <p:nvPr/>
        </p:nvPicPr>
        <p:blipFill rotWithShape="1">
          <a:blip r:embed="rId2"/>
          <a:srcRect l="31427" r="17473"/>
          <a:stretch/>
        </p:blipFill>
        <p:spPr>
          <a:xfrm>
            <a:off x="7519416" y="10"/>
            <a:ext cx="4672584" cy="6857989"/>
          </a:xfrm>
          <a:prstGeom prst="rect">
            <a:avLst/>
          </a:prstGeom>
        </p:spPr>
      </p:pic>
    </p:spTree>
    <p:extLst>
      <p:ext uri="{BB962C8B-B14F-4D97-AF65-F5344CB8AC3E}">
        <p14:creationId xmlns:p14="http://schemas.microsoft.com/office/powerpoint/2010/main" val="25427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a:extLst>
            <a:ext uri="{FF2B5EF4-FFF2-40B4-BE49-F238E27FC236}">
              <a16:creationId xmlns:a16="http://schemas.microsoft.com/office/drawing/2014/main" id="{C6733702-E44A-A1EC-603B-C9F743D7E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4179B-1F83-5AF4-9F45-2B740E4C5BB5}"/>
              </a:ext>
            </a:extLst>
          </p:cNvPr>
          <p:cNvSpPr>
            <a:spLocks noGrp="1"/>
          </p:cNvSpPr>
          <p:nvPr>
            <p:ph type="title"/>
          </p:nvPr>
        </p:nvSpPr>
        <p:spPr>
          <a:xfrm>
            <a:off x="4090507" y="764373"/>
            <a:ext cx="7434070" cy="775669"/>
          </a:xfrm>
        </p:spPr>
        <p:txBody>
          <a:bodyPr>
            <a:normAutofit/>
          </a:bodyPr>
          <a:lstStyle/>
          <a:p>
            <a:pPr algn="l"/>
            <a:r>
              <a:rPr lang="en-US" dirty="0"/>
              <a:t>Alternative Care</a:t>
            </a:r>
          </a:p>
        </p:txBody>
      </p:sp>
      <p:sp>
        <p:nvSpPr>
          <p:cNvPr id="3" name="Content Placeholder 2">
            <a:extLst>
              <a:ext uri="{FF2B5EF4-FFF2-40B4-BE49-F238E27FC236}">
                <a16:creationId xmlns:a16="http://schemas.microsoft.com/office/drawing/2014/main" id="{F4A9175F-7E63-D11E-FC62-D341CDECBD93}"/>
              </a:ext>
            </a:extLst>
          </p:cNvPr>
          <p:cNvSpPr>
            <a:spLocks noGrp="1"/>
          </p:cNvSpPr>
          <p:nvPr>
            <p:ph idx="1"/>
          </p:nvPr>
        </p:nvSpPr>
        <p:spPr>
          <a:xfrm>
            <a:off x="4090507" y="2054422"/>
            <a:ext cx="7454077" cy="4553585"/>
          </a:xfrm>
        </p:spPr>
        <p:txBody>
          <a:bodyPr>
            <a:normAutofit/>
          </a:bodyPr>
          <a:lstStyle/>
          <a:p>
            <a:pPr>
              <a:lnSpc>
                <a:spcPct val="100000"/>
              </a:lnSpc>
            </a:pPr>
            <a:r>
              <a:rPr lang="en-US" sz="2000" dirty="0"/>
              <a:t>Family-based out of home care for children/youth in need of protection, when necessary. Reunification as an essential part of their care and our first goal. Our services are rooted in our indigenous values and cultural practices – this ensures that the children and the Alternative Care families receive the appropriate supports during this time.  </a:t>
            </a:r>
          </a:p>
          <a:p>
            <a:pPr>
              <a:lnSpc>
                <a:spcPct val="100000"/>
              </a:lnSpc>
            </a:pPr>
            <a:r>
              <a:rPr lang="en-US" sz="2000" dirty="0"/>
              <a:t>The seven Grandfather Teachings are used to guide all of us in our professional lives. MCFS carry these values throughout our programs, our activities, our support, and our guidance.  On July 15, 2020, the Ministry officially recognized HEART and SPIRIT as an alternative to the Ministry standard SAFE and PRIDE. </a:t>
            </a:r>
          </a:p>
          <a:p>
            <a:pPr>
              <a:lnSpc>
                <a:spcPct val="100000"/>
              </a:lnSpc>
            </a:pPr>
            <a:endParaRPr lang="en-US" sz="2000" dirty="0"/>
          </a:p>
        </p:txBody>
      </p:sp>
      <p:pic>
        <p:nvPicPr>
          <p:cNvPr id="4" name="Picture 3">
            <a:extLst>
              <a:ext uri="{FF2B5EF4-FFF2-40B4-BE49-F238E27FC236}">
                <a16:creationId xmlns:a16="http://schemas.microsoft.com/office/drawing/2014/main" id="{FB05CA37-F4D2-89AA-9C1D-3DAA2F858C28}"/>
              </a:ext>
            </a:extLst>
          </p:cNvPr>
          <p:cNvPicPr>
            <a:picLocks noChangeAspect="1"/>
          </p:cNvPicPr>
          <p:nvPr/>
        </p:nvPicPr>
        <p:blipFill>
          <a:blip r:embed="rId2"/>
          <a:stretch>
            <a:fillRect/>
          </a:stretch>
        </p:blipFill>
        <p:spPr>
          <a:xfrm>
            <a:off x="545816" y="2765622"/>
            <a:ext cx="3317285" cy="2954458"/>
          </a:xfrm>
          <a:prstGeom prst="rect">
            <a:avLst/>
          </a:prstGeom>
        </p:spPr>
      </p:pic>
    </p:spTree>
    <p:extLst>
      <p:ext uri="{BB962C8B-B14F-4D97-AF65-F5344CB8AC3E}">
        <p14:creationId xmlns:p14="http://schemas.microsoft.com/office/powerpoint/2010/main" val="3555943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2506B-FEB2-85F7-AF07-2F0BBC823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E02F5-667D-977C-0BC3-9DE010E17896}"/>
              </a:ext>
            </a:extLst>
          </p:cNvPr>
          <p:cNvSpPr>
            <a:spLocks noGrp="1"/>
          </p:cNvSpPr>
          <p:nvPr>
            <p:ph type="title"/>
          </p:nvPr>
        </p:nvSpPr>
        <p:spPr>
          <a:xfrm>
            <a:off x="5161280" y="213360"/>
            <a:ext cx="6273800" cy="957748"/>
          </a:xfrm>
        </p:spPr>
        <p:txBody>
          <a:bodyPr>
            <a:normAutofit/>
          </a:bodyPr>
          <a:lstStyle/>
          <a:p>
            <a:pPr algn="l"/>
            <a:r>
              <a:rPr lang="en-US" dirty="0"/>
              <a:t>Youth services</a:t>
            </a:r>
          </a:p>
        </p:txBody>
      </p:sp>
      <p:sp>
        <p:nvSpPr>
          <p:cNvPr id="3" name="Content Placeholder 2">
            <a:extLst>
              <a:ext uri="{FF2B5EF4-FFF2-40B4-BE49-F238E27FC236}">
                <a16:creationId xmlns:a16="http://schemas.microsoft.com/office/drawing/2014/main" id="{2401DCEC-94F3-48C7-C3CF-EAD2AAFA0547}"/>
              </a:ext>
            </a:extLst>
          </p:cNvPr>
          <p:cNvSpPr>
            <a:spLocks noGrp="1"/>
          </p:cNvSpPr>
          <p:nvPr>
            <p:ph idx="1"/>
          </p:nvPr>
        </p:nvSpPr>
        <p:spPr>
          <a:xfrm>
            <a:off x="677332" y="1300480"/>
            <a:ext cx="6516465" cy="5344160"/>
          </a:xfrm>
        </p:spPr>
        <p:txBody>
          <a:bodyPr>
            <a:normAutofit fontScale="92500" lnSpcReduction="10000"/>
          </a:bodyPr>
          <a:lstStyle/>
          <a:p>
            <a:pPr marL="0" indent="0">
              <a:lnSpc>
                <a:spcPct val="110000"/>
              </a:lnSpc>
              <a:buNone/>
            </a:pPr>
            <a:r>
              <a:rPr lang="en-US" sz="1700" b="1" dirty="0"/>
              <a:t>Youth in Transition </a:t>
            </a:r>
            <a:r>
              <a:rPr lang="en-US" sz="1700" dirty="0"/>
              <a:t>provides support for youth ages 14-25 who are in the process of transitioning out of the care of CAS</a:t>
            </a:r>
          </a:p>
          <a:p>
            <a:pPr>
              <a:lnSpc>
                <a:spcPct val="110000"/>
              </a:lnSpc>
            </a:pPr>
            <a:r>
              <a:rPr lang="en-US" sz="1700" dirty="0"/>
              <a:t>This program helps youth obtain skills to support them in their journey into the adult stages of life</a:t>
            </a:r>
          </a:p>
          <a:p>
            <a:pPr lvl="1">
              <a:lnSpc>
                <a:spcPct val="110000"/>
              </a:lnSpc>
            </a:pPr>
            <a:r>
              <a:rPr lang="en-US" sz="1700" dirty="0"/>
              <a:t>Examples: youth/Elder connection, housing supports, Indigenous culture/spirituality, employment resources, health/mental health referrals and resources, developing strategies/tools for success, interpersonal relationships, etc.</a:t>
            </a:r>
          </a:p>
          <a:p>
            <a:pPr marL="0" indent="0">
              <a:lnSpc>
                <a:spcPct val="110000"/>
              </a:lnSpc>
              <a:buNone/>
            </a:pPr>
            <a:r>
              <a:rPr lang="en-US" sz="1700" b="1" dirty="0"/>
              <a:t>Post Majority Care </a:t>
            </a:r>
            <a:r>
              <a:rPr lang="en-US" sz="1700" dirty="0"/>
              <a:t>is essential to the commitment to the well-being of Indigenous young adults who have reached the age of majority and are aging out of care or who have previously been in care, between the ages of 18-25 – offering continued support and guidance as youth navigate the complexities of independent living</a:t>
            </a:r>
          </a:p>
          <a:p>
            <a:pPr lvl="1">
              <a:lnSpc>
                <a:spcPct val="110000"/>
              </a:lnSpc>
            </a:pPr>
            <a:r>
              <a:rPr lang="en-US" sz="1700" dirty="0"/>
              <a:t>Upholds the 8 pillars to adulthood: financial, educational/professional development, housing, relationships, culture/spirituality, health/wellbeing, advocacy and rights, emerging adulthood development</a:t>
            </a:r>
          </a:p>
          <a:p>
            <a:pPr lvl="1"/>
            <a:endParaRPr lang="en-US" sz="1100" dirty="0"/>
          </a:p>
          <a:p>
            <a:endParaRPr lang="en-US" sz="1100" dirty="0"/>
          </a:p>
        </p:txBody>
      </p:sp>
      <p:pic>
        <p:nvPicPr>
          <p:cNvPr id="6" name="Picture 5" descr="A group of people wearing capes&#10;&#10;Description automatically generated">
            <a:extLst>
              <a:ext uri="{FF2B5EF4-FFF2-40B4-BE49-F238E27FC236}">
                <a16:creationId xmlns:a16="http://schemas.microsoft.com/office/drawing/2014/main" id="{3879B59C-C2E7-F88E-524D-1A0B73662865}"/>
              </a:ext>
            </a:extLst>
          </p:cNvPr>
          <p:cNvPicPr>
            <a:picLocks noChangeAspect="1"/>
          </p:cNvPicPr>
          <p:nvPr/>
        </p:nvPicPr>
        <p:blipFill rotWithShape="1">
          <a:blip r:embed="rId2"/>
          <a:srcRect l="7932" r="8891" b="-3"/>
          <a:stretch/>
        </p:blipFill>
        <p:spPr>
          <a:xfrm>
            <a:off x="7193798" y="1828800"/>
            <a:ext cx="4601962" cy="3676885"/>
          </a:xfrm>
          <a:prstGeom prst="rect">
            <a:avLst/>
          </a:prstGeom>
        </p:spPr>
      </p:pic>
    </p:spTree>
    <p:extLst>
      <p:ext uri="{BB962C8B-B14F-4D97-AF65-F5344CB8AC3E}">
        <p14:creationId xmlns:p14="http://schemas.microsoft.com/office/powerpoint/2010/main" val="350192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7B2A-1528-152E-E481-40A3F38D7454}"/>
              </a:ext>
            </a:extLst>
          </p:cNvPr>
          <p:cNvSpPr>
            <a:spLocks noGrp="1"/>
          </p:cNvSpPr>
          <p:nvPr>
            <p:ph type="title"/>
          </p:nvPr>
        </p:nvSpPr>
        <p:spPr>
          <a:xfrm>
            <a:off x="6096000" y="355600"/>
            <a:ext cx="5410200" cy="1701801"/>
          </a:xfrm>
        </p:spPr>
        <p:txBody>
          <a:bodyPr>
            <a:normAutofit fontScale="90000"/>
          </a:bodyPr>
          <a:lstStyle/>
          <a:p>
            <a:r>
              <a:rPr lang="en-CA" dirty="0"/>
              <a:t>Educational video series on Indigenous Teen Wellness </a:t>
            </a:r>
          </a:p>
        </p:txBody>
      </p:sp>
      <p:sp>
        <p:nvSpPr>
          <p:cNvPr id="3" name="Content Placeholder 2">
            <a:extLst>
              <a:ext uri="{FF2B5EF4-FFF2-40B4-BE49-F238E27FC236}">
                <a16:creationId xmlns:a16="http://schemas.microsoft.com/office/drawing/2014/main" id="{5416F7A0-7C42-97D3-7C03-C51587C54C80}"/>
              </a:ext>
            </a:extLst>
          </p:cNvPr>
          <p:cNvSpPr>
            <a:spLocks noGrp="1"/>
          </p:cNvSpPr>
          <p:nvPr>
            <p:ph sz="half" idx="1"/>
          </p:nvPr>
        </p:nvSpPr>
        <p:spPr>
          <a:xfrm>
            <a:off x="685800" y="3667760"/>
            <a:ext cx="5334000" cy="2550924"/>
          </a:xfrm>
        </p:spPr>
        <p:txBody>
          <a:bodyPr>
            <a:normAutofit fontScale="92500" lnSpcReduction="10000"/>
          </a:bodyPr>
          <a:lstStyle/>
          <a:p>
            <a:r>
              <a:rPr lang="en-CA" dirty="0"/>
              <a:t>This initiative, in collaboration with </a:t>
            </a:r>
            <a:r>
              <a:rPr lang="en-CA" b="1" dirty="0"/>
              <a:t>Jennifer Slay</a:t>
            </a:r>
            <a:r>
              <a:rPr lang="en-CA" dirty="0"/>
              <a:t>, is designed to empower Indigenous teens in care and the dedicated staff at </a:t>
            </a:r>
            <a:r>
              <a:rPr lang="en-CA" dirty="0" err="1"/>
              <a:t>Mnaasged</a:t>
            </a:r>
            <a:endParaRPr lang="en-CA" dirty="0"/>
          </a:p>
          <a:p>
            <a:r>
              <a:rPr lang="en-CA" dirty="0"/>
              <a:t>The goal is to provide essential insights into mental health, identity, and self-care, equipping them with the knowledge and tools necessary to overcome challenges and thrive</a:t>
            </a:r>
          </a:p>
        </p:txBody>
      </p:sp>
      <p:sp>
        <p:nvSpPr>
          <p:cNvPr id="4" name="Content Placeholder 3">
            <a:extLst>
              <a:ext uri="{FF2B5EF4-FFF2-40B4-BE49-F238E27FC236}">
                <a16:creationId xmlns:a16="http://schemas.microsoft.com/office/drawing/2014/main" id="{6DCBBFEA-71B7-BD4B-990D-53637B11057A}"/>
              </a:ext>
            </a:extLst>
          </p:cNvPr>
          <p:cNvSpPr>
            <a:spLocks noGrp="1"/>
          </p:cNvSpPr>
          <p:nvPr>
            <p:ph sz="half" idx="2"/>
          </p:nvPr>
        </p:nvSpPr>
        <p:spPr/>
        <p:txBody>
          <a:bodyPr>
            <a:normAutofit fontScale="92500" lnSpcReduction="10000"/>
          </a:bodyPr>
          <a:lstStyle/>
          <a:p>
            <a:pPr marL="0" indent="0">
              <a:buNone/>
            </a:pPr>
            <a:r>
              <a:rPr lang="en-CA" b="1" dirty="0">
                <a:solidFill>
                  <a:schemeClr val="accent2"/>
                </a:solidFill>
              </a:rPr>
              <a:t>Topics and Key Focuses</a:t>
            </a:r>
          </a:p>
          <a:p>
            <a:pPr lvl="1"/>
            <a:r>
              <a:rPr lang="en-CA" dirty="0"/>
              <a:t>Stress and the Brain</a:t>
            </a:r>
          </a:p>
          <a:p>
            <a:pPr lvl="1"/>
            <a:r>
              <a:rPr lang="en-CA" dirty="0"/>
              <a:t>Depression and Anxiety</a:t>
            </a:r>
          </a:p>
          <a:p>
            <a:pPr lvl="1"/>
            <a:r>
              <a:rPr lang="en-CA" dirty="0"/>
              <a:t>Interview on Identify</a:t>
            </a:r>
          </a:p>
          <a:p>
            <a:pPr lvl="1"/>
            <a:r>
              <a:rPr lang="en-CA" dirty="0"/>
              <a:t>Interview on Self-Care</a:t>
            </a:r>
          </a:p>
          <a:p>
            <a:pPr lvl="1"/>
            <a:r>
              <a:rPr lang="en-CA" dirty="0"/>
              <a:t>Inequities</a:t>
            </a:r>
          </a:p>
          <a:p>
            <a:pPr lvl="1"/>
            <a:r>
              <a:rPr lang="en-CA" dirty="0"/>
              <a:t>Employment &amp; Training</a:t>
            </a:r>
          </a:p>
          <a:p>
            <a:pPr lvl="1"/>
            <a:endParaRPr lang="en-CA" dirty="0"/>
          </a:p>
          <a:p>
            <a:pPr marL="457200" lvl="1" indent="0">
              <a:buNone/>
            </a:pPr>
            <a:r>
              <a:rPr lang="en-CA" dirty="0"/>
              <a:t>Staff will also receive a segment on the importance of self-awareness, including its definition, relevance, and methods to foster self-care to prevent burnout; discussions on belief in oneself and in the potential of the youth they support</a:t>
            </a:r>
          </a:p>
        </p:txBody>
      </p:sp>
      <p:pic>
        <p:nvPicPr>
          <p:cNvPr id="5" name="Picture 4">
            <a:extLst>
              <a:ext uri="{FF2B5EF4-FFF2-40B4-BE49-F238E27FC236}">
                <a16:creationId xmlns:a16="http://schemas.microsoft.com/office/drawing/2014/main" id="{6DF422B0-8173-C409-D607-55E50D72A98F}"/>
              </a:ext>
            </a:extLst>
          </p:cNvPr>
          <p:cNvPicPr>
            <a:picLocks noChangeAspect="1"/>
          </p:cNvPicPr>
          <p:nvPr/>
        </p:nvPicPr>
        <p:blipFill>
          <a:blip r:embed="rId2"/>
          <a:stretch>
            <a:fillRect/>
          </a:stretch>
        </p:blipFill>
        <p:spPr>
          <a:xfrm>
            <a:off x="685800" y="639316"/>
            <a:ext cx="5334000" cy="29132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49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40000">
        <p:fade/>
      </p:transition>
    </mc:Fallback>
  </mc:AlternateContent>
</p:sld>
</file>

<file path=ppt/theme/theme1.xml><?xml version="1.0" encoding="utf-8"?>
<a:theme xmlns:a="http://schemas.openxmlformats.org/drawingml/2006/main" name="Vapor Trail">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1914</TotalTime>
  <Words>1019</Words>
  <Application>Microsoft Office PowerPoint</Application>
  <PresentationFormat>Widescreen</PresentationFormat>
  <Paragraphs>122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Avenir Next LT Pro Light</vt:lpstr>
      <vt:lpstr>Calibri</vt:lpstr>
      <vt:lpstr>Century Gothic</vt:lpstr>
      <vt:lpstr>Vapor Trail</vt:lpstr>
      <vt:lpstr>Mnaasged Child &amp; Family Services</vt:lpstr>
      <vt:lpstr>PowerPoint Presentation</vt:lpstr>
      <vt:lpstr>PowerPoint Presentation</vt:lpstr>
      <vt:lpstr>Service Area</vt:lpstr>
      <vt:lpstr>PowerPoint Presentation</vt:lpstr>
      <vt:lpstr>Indigenous knowledge</vt:lpstr>
      <vt:lpstr>Alternative Care</vt:lpstr>
      <vt:lpstr>Youth services</vt:lpstr>
      <vt:lpstr>Educational video series on Indigenous Teen Wellness </vt:lpstr>
      <vt:lpstr>PowerPoint Presentation</vt:lpstr>
      <vt:lpstr>We are growing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Mnaasged Child &amp; Family Services</dc:title>
  <dc:creator>Kyleigh Alexander</dc:creator>
  <cp:lastModifiedBy>Byran Halona</cp:lastModifiedBy>
  <cp:revision>10</cp:revision>
  <dcterms:created xsi:type="dcterms:W3CDTF">2024-02-06T17:32:32Z</dcterms:created>
  <dcterms:modified xsi:type="dcterms:W3CDTF">2025-05-21T12:59:45Z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