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1393" r:id="rId5"/>
    <p:sldId id="1413" r:id="rId6"/>
    <p:sldId id="1414" r:id="rId7"/>
    <p:sldId id="1382" r:id="rId8"/>
    <p:sldId id="1404" r:id="rId9"/>
    <p:sldId id="1389" r:id="rId10"/>
    <p:sldId id="1391" r:id="rId11"/>
    <p:sldId id="1441" r:id="rId12"/>
    <p:sldId id="1440" r:id="rId13"/>
    <p:sldId id="1442" r:id="rId14"/>
    <p:sldId id="1409" r:id="rId15"/>
    <p:sldId id="1426" r:id="rId16"/>
    <p:sldId id="1433" r:id="rId17"/>
    <p:sldId id="1430" r:id="rId18"/>
    <p:sldId id="1431" r:id="rId19"/>
    <p:sldId id="1403" r:id="rId20"/>
    <p:sldId id="1432" r:id="rId21"/>
    <p:sldId id="1434" r:id="rId22"/>
    <p:sldId id="1428" r:id="rId23"/>
    <p:sldId id="1435" r:id="rId24"/>
    <p:sldId id="1437" r:id="rId25"/>
    <p:sldId id="1445" r:id="rId26"/>
    <p:sldId id="1401" r:id="rId27"/>
    <p:sldId id="1470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A2E434-9B8F-495C-8554-792413E42412}">
          <p14:sldIdLst>
            <p14:sldId id="1393"/>
            <p14:sldId id="1413"/>
            <p14:sldId id="1414"/>
            <p14:sldId id="1382"/>
            <p14:sldId id="1404"/>
            <p14:sldId id="1389"/>
            <p14:sldId id="1391"/>
            <p14:sldId id="1441"/>
            <p14:sldId id="1440"/>
            <p14:sldId id="1442"/>
            <p14:sldId id="1409"/>
            <p14:sldId id="1426"/>
            <p14:sldId id="1433"/>
            <p14:sldId id="1430"/>
            <p14:sldId id="1431"/>
            <p14:sldId id="1403"/>
            <p14:sldId id="1432"/>
            <p14:sldId id="1434"/>
            <p14:sldId id="1428"/>
            <p14:sldId id="1435"/>
          </p14:sldIdLst>
        </p14:section>
        <p14:section name="Untitled Section" id="{A54AE451-EF04-4329-9121-4A7D9094B173}">
          <p14:sldIdLst>
            <p14:sldId id="1437"/>
            <p14:sldId id="1445"/>
            <p14:sldId id="1401"/>
            <p14:sldId id="1470"/>
          </p14:sldIdLst>
        </p14:section>
        <p14:section name="Untitled Section" id="{55DC880C-C9B6-4E12-A560-05C6D73E63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CC66FF"/>
    <a:srgbClr val="FFFF00"/>
    <a:srgbClr val="CCFFFF"/>
    <a:srgbClr val="FF3300"/>
    <a:srgbClr val="000066"/>
    <a:srgbClr val="FF66CC"/>
    <a:srgbClr val="66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0814" tIns="45406" rIns="90814" bIns="4540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0814" tIns="45406" rIns="90814" bIns="45406" rtlCol="0"/>
          <a:lstStyle>
            <a:lvl1pPr algn="r">
              <a:defRPr sz="1200"/>
            </a:lvl1pPr>
          </a:lstStyle>
          <a:p>
            <a:fld id="{0D497767-861E-4C24-A9BB-F0F336AD4C94}" type="datetimeFigureOut">
              <a:rPr lang="en-CA" smtClean="0"/>
              <a:pPr/>
              <a:t>2024-01-09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0814" tIns="45406" rIns="90814" bIns="4540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0814" tIns="45406" rIns="90814" bIns="45406" rtlCol="0" anchor="b"/>
          <a:lstStyle>
            <a:lvl1pPr algn="r">
              <a:defRPr sz="1200"/>
            </a:lvl1pPr>
          </a:lstStyle>
          <a:p>
            <a:fld id="{788B1B59-3F96-4678-A62F-1C7937E662F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0814" tIns="45406" rIns="90814" bIns="4540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0814" tIns="45406" rIns="90814" bIns="45406" rtlCol="0"/>
          <a:lstStyle>
            <a:lvl1pPr algn="r">
              <a:defRPr sz="1200"/>
            </a:lvl1pPr>
          </a:lstStyle>
          <a:p>
            <a:fld id="{2462FCF0-EB68-4027-8B48-566033E377DB}" type="datetimeFigureOut">
              <a:rPr lang="en-CA" smtClean="0"/>
              <a:pPr/>
              <a:t>2024-01-09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4" tIns="45406" rIns="90814" bIns="4540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0814" tIns="45406" rIns="90814" bIns="4540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0814" tIns="45406" rIns="90814" bIns="4540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0814" tIns="45406" rIns="90814" bIns="45406" rtlCol="0" anchor="b"/>
          <a:lstStyle>
            <a:lvl1pPr algn="r">
              <a:defRPr sz="1200"/>
            </a:lvl1pPr>
          </a:lstStyle>
          <a:p>
            <a:fld id="{A6F836AC-DA50-4058-A108-3FC05A2FB6D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96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0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1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5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6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9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9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0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7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0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2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3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0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4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5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B112-7A6D-4D85-AA69-4F22BDEECB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1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E851-6F1C-4896-B39A-52E73228A081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AB1-E45B-49EA-A169-09955B05DAEF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FBB-5F5D-4656-8750-136F51B26E5A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BD40-9E08-4214-8608-E0528A81661B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E48D-3F71-4809-B324-26A6FCC3C712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6E0A-B3DA-4191-90E9-31A93782A133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F38F-71D2-4824-9394-AD470DB177FE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AF1-A95F-4A23-874E-E614D189832B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190-A371-4DF3-8BA8-C62E9FCDDD1B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4AB-93D5-4AAE-ABB2-2EBB975D2148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6B8-14A8-4B78-9969-ED9066EB452A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E873CE-18BD-430F-A5E1-9DFD4B01B2F3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17241" y="304800"/>
            <a:ext cx="11579290" cy="6248400"/>
          </a:xfrm>
          <a:prstGeom prst="rect">
            <a:avLst/>
          </a:prstGeom>
          <a:solidFill>
            <a:srgbClr val="C00000"/>
          </a:solidFill>
          <a:ln w="63500" cap="sq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pic>
        <p:nvPicPr>
          <p:cNvPr id="4" name="Picture 3" descr="C:\Users\User\AppData\Local\Microsoft\Windows\INetCache\Content.MSO\212EB3BC.tmp">
            <a:extLst>
              <a:ext uri="{FF2B5EF4-FFF2-40B4-BE49-F238E27FC236}">
                <a16:creationId xmlns:a16="http://schemas.microsoft.com/office/drawing/2014/main" id="{85CFEE3C-84F5-659F-E1FC-9A6169D66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66" y="1003843"/>
            <a:ext cx="1739359" cy="1739359"/>
          </a:xfrm>
          <a:prstGeom prst="rect">
            <a:avLst/>
          </a:prstGeom>
          <a:ln w="762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E517A-734C-3B5B-BAAD-B0A033DAFAA5}"/>
              </a:ext>
            </a:extLst>
          </p:cNvPr>
          <p:cNvSpPr txBox="1"/>
          <p:nvPr/>
        </p:nvSpPr>
        <p:spPr>
          <a:xfrm>
            <a:off x="1096703" y="3135253"/>
            <a:ext cx="10020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Designation Target: June 21,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A7644-0062-65C3-7B8E-5803B2EE7182}"/>
              </a:ext>
            </a:extLst>
          </p:cNvPr>
          <p:cNvSpPr txBox="1"/>
          <p:nvPr/>
        </p:nvSpPr>
        <p:spPr>
          <a:xfrm>
            <a:off x="2073825" y="4850743"/>
            <a:ext cx="824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ISC CAPITAL WORKSHOP PRESENTATION</a:t>
            </a:r>
          </a:p>
          <a:p>
            <a:pPr algn="ctr"/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10, 2024</a:t>
            </a:r>
          </a:p>
        </p:txBody>
      </p:sp>
    </p:spTree>
    <p:extLst>
      <p:ext uri="{BB962C8B-B14F-4D97-AF65-F5344CB8AC3E}">
        <p14:creationId xmlns:p14="http://schemas.microsoft.com/office/powerpoint/2010/main" val="363628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66489" y="1119673"/>
            <a:ext cx="11411081" cy="531634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A69BC-0822-04E8-738C-985875D9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6809"/>
            <a:ext cx="4400550" cy="344805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0640" y="958078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507657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Zones (Seven Plus Munsee Delaware Nation)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818C2-5D88-CB46-BCAD-617B14CB2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07" y="4044430"/>
            <a:ext cx="842059" cy="842059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6217335" y="3951224"/>
            <a:ext cx="9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9058046" y="2851412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 </a:t>
            </a: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7437444" y="2382147"/>
            <a:ext cx="102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7062448" y="3240255"/>
            <a:ext cx="102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Kent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3A02D-4BA1-BD08-57DC-9E5F97915193}"/>
              </a:ext>
            </a:extLst>
          </p:cNvPr>
          <p:cNvSpPr txBox="1"/>
          <p:nvPr/>
        </p:nvSpPr>
        <p:spPr>
          <a:xfrm>
            <a:off x="8287867" y="1953651"/>
            <a:ext cx="143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Middlesex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F76EBA7-5771-826D-FE72-3DB66215EC8C}"/>
              </a:ext>
            </a:extLst>
          </p:cNvPr>
          <p:cNvSpPr/>
          <p:nvPr/>
        </p:nvSpPr>
        <p:spPr>
          <a:xfrm>
            <a:off x="7276429" y="2286228"/>
            <a:ext cx="212520" cy="187629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31C46-4A6E-8A8A-7845-6069B76E785B}"/>
              </a:ext>
            </a:extLst>
          </p:cNvPr>
          <p:cNvSpPr txBox="1"/>
          <p:nvPr/>
        </p:nvSpPr>
        <p:spPr>
          <a:xfrm>
            <a:off x="7278678" y="4436878"/>
            <a:ext cx="102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Caldwell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290F5-551F-6393-A319-C45E7D85E0BD}"/>
              </a:ext>
            </a:extLst>
          </p:cNvPr>
          <p:cNvSpPr txBox="1"/>
          <p:nvPr/>
        </p:nvSpPr>
        <p:spPr>
          <a:xfrm>
            <a:off x="9164681" y="3380330"/>
            <a:ext cx="217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Oneida First 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C9C1BF-3002-2E90-11F6-3AC22FFF54C2}"/>
              </a:ext>
            </a:extLst>
          </p:cNvPr>
          <p:cNvSpPr txBox="1"/>
          <p:nvPr/>
        </p:nvSpPr>
        <p:spPr>
          <a:xfrm>
            <a:off x="10354399" y="2363345"/>
            <a:ext cx="108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Munsee</a:t>
            </a:r>
          </a:p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8CAB03-B39D-2CF5-0646-453C6B7BB216}"/>
              </a:ext>
            </a:extLst>
          </p:cNvPr>
          <p:cNvSpPr txBox="1"/>
          <p:nvPr/>
        </p:nvSpPr>
        <p:spPr>
          <a:xfrm>
            <a:off x="8401319" y="3777054"/>
            <a:ext cx="217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Delaware First Nation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5A19C3-FD4C-E0E8-299E-01B8BA789E76}"/>
              </a:ext>
            </a:extLst>
          </p:cNvPr>
          <p:cNvSpPr txBox="1"/>
          <p:nvPr/>
        </p:nvSpPr>
        <p:spPr>
          <a:xfrm>
            <a:off x="5454100" y="2231166"/>
            <a:ext cx="17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Kettle Stony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9F7BEF-614B-F009-F446-B7AF2C106E1B}"/>
              </a:ext>
            </a:extLst>
          </p:cNvPr>
          <p:cNvSpPr txBox="1"/>
          <p:nvPr/>
        </p:nvSpPr>
        <p:spPr>
          <a:xfrm>
            <a:off x="5700184" y="2701115"/>
            <a:ext cx="146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Aamjiwnaang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9611AD9A-B724-2ABF-02EE-F408133AFA39}"/>
              </a:ext>
            </a:extLst>
          </p:cNvPr>
          <p:cNvSpPr/>
          <p:nvPr/>
        </p:nvSpPr>
        <p:spPr>
          <a:xfrm>
            <a:off x="7854734" y="3602899"/>
            <a:ext cx="212520" cy="187629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72" name="Star: 5 Points 3071">
            <a:extLst>
              <a:ext uri="{FF2B5EF4-FFF2-40B4-BE49-F238E27FC236}">
                <a16:creationId xmlns:a16="http://schemas.microsoft.com/office/drawing/2014/main" id="{4E797064-8708-3E7C-27A0-7FF61D65EE76}"/>
              </a:ext>
            </a:extLst>
          </p:cNvPr>
          <p:cNvSpPr/>
          <p:nvPr/>
        </p:nvSpPr>
        <p:spPr>
          <a:xfrm>
            <a:off x="6882688" y="4512341"/>
            <a:ext cx="212520" cy="187629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73" name="Star: 5 Points 3072">
            <a:extLst>
              <a:ext uri="{FF2B5EF4-FFF2-40B4-BE49-F238E27FC236}">
                <a16:creationId xmlns:a16="http://schemas.microsoft.com/office/drawing/2014/main" id="{29B4D049-49EC-0678-22C9-9D3C2537D574}"/>
              </a:ext>
            </a:extLst>
          </p:cNvPr>
          <p:cNvSpPr/>
          <p:nvPr/>
        </p:nvSpPr>
        <p:spPr>
          <a:xfrm>
            <a:off x="9083948" y="2687807"/>
            <a:ext cx="212520" cy="187629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76" name="Star: 5 Points 3075">
            <a:extLst>
              <a:ext uri="{FF2B5EF4-FFF2-40B4-BE49-F238E27FC236}">
                <a16:creationId xmlns:a16="http://schemas.microsoft.com/office/drawing/2014/main" id="{0F9D8634-266A-1CF2-1BFB-7F01A0BD35B0}"/>
              </a:ext>
            </a:extLst>
          </p:cNvPr>
          <p:cNvSpPr/>
          <p:nvPr/>
        </p:nvSpPr>
        <p:spPr>
          <a:xfrm>
            <a:off x="8913581" y="2682987"/>
            <a:ext cx="212520" cy="187629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79" name="Star: 5 Points 3078">
            <a:extLst>
              <a:ext uri="{FF2B5EF4-FFF2-40B4-BE49-F238E27FC236}">
                <a16:creationId xmlns:a16="http://schemas.microsoft.com/office/drawing/2014/main" id="{1E426F96-3160-2ACA-9D30-D28441A4E782}"/>
              </a:ext>
            </a:extLst>
          </p:cNvPr>
          <p:cNvSpPr/>
          <p:nvPr/>
        </p:nvSpPr>
        <p:spPr>
          <a:xfrm>
            <a:off x="7209698" y="2919055"/>
            <a:ext cx="212520" cy="187629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0CC61-B66C-3543-FE09-923D16935191}"/>
              </a:ext>
            </a:extLst>
          </p:cNvPr>
          <p:cNvSpPr txBox="1"/>
          <p:nvPr/>
        </p:nvSpPr>
        <p:spPr>
          <a:xfrm>
            <a:off x="4942846" y="5333541"/>
            <a:ext cx="359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Middlesex and Elgin County</a:t>
            </a:r>
          </a:p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Lambton into Two Zones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3E85A6-1F47-8A40-7734-485AB7341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87553"/>
              </p:ext>
            </p:extLst>
          </p:nvPr>
        </p:nvGraphicFramePr>
        <p:xfrm>
          <a:off x="614283" y="1441559"/>
          <a:ext cx="3825751" cy="46787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490">
                  <a:extLst>
                    <a:ext uri="{9D8B030D-6E8A-4147-A177-3AD203B41FA5}">
                      <a16:colId xmlns:a16="http://schemas.microsoft.com/office/drawing/2014/main" val="4289344482"/>
                    </a:ext>
                  </a:extLst>
                </a:gridCol>
                <a:gridCol w="2420554">
                  <a:extLst>
                    <a:ext uri="{9D8B030D-6E8A-4147-A177-3AD203B41FA5}">
                      <a16:colId xmlns:a16="http://schemas.microsoft.com/office/drawing/2014/main" val="2703747862"/>
                    </a:ext>
                  </a:extLst>
                </a:gridCol>
                <a:gridCol w="987707">
                  <a:extLst>
                    <a:ext uri="{9D8B030D-6E8A-4147-A177-3AD203B41FA5}">
                      <a16:colId xmlns:a16="http://schemas.microsoft.com/office/drawing/2014/main" val="2968212621"/>
                    </a:ext>
                  </a:extLst>
                </a:gridCol>
              </a:tblGrid>
              <a:tr h="63485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Service Zones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Cases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231935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Kettle &amp; Stony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898656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Aamjiwnaang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56581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31145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</a:t>
                      </a:r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58111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Delaware 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183183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Leamington (Western Hub)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580173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34384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73970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(As of This 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6942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Note* Caldwell ATR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02413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667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8292446E-F7BF-A0F2-270E-EBA704E03BA4}"/>
              </a:ext>
            </a:extLst>
          </p:cNvPr>
          <p:cNvSpPr/>
          <p:nvPr/>
        </p:nvSpPr>
        <p:spPr>
          <a:xfrm>
            <a:off x="7157234" y="2851412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87" name="Oval 3086">
            <a:extLst>
              <a:ext uri="{FF2B5EF4-FFF2-40B4-BE49-F238E27FC236}">
                <a16:creationId xmlns:a16="http://schemas.microsoft.com/office/drawing/2014/main" id="{FF57EE38-5496-CAA5-7FE1-83B01C4E6205}"/>
              </a:ext>
            </a:extLst>
          </p:cNvPr>
          <p:cNvSpPr/>
          <p:nvPr/>
        </p:nvSpPr>
        <p:spPr>
          <a:xfrm>
            <a:off x="649352" y="2080707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1" name="Oval 3090">
            <a:extLst>
              <a:ext uri="{FF2B5EF4-FFF2-40B4-BE49-F238E27FC236}">
                <a16:creationId xmlns:a16="http://schemas.microsoft.com/office/drawing/2014/main" id="{5E70FA81-1973-D20B-7AB9-01F9E0CE6008}"/>
              </a:ext>
            </a:extLst>
          </p:cNvPr>
          <p:cNvSpPr/>
          <p:nvPr/>
        </p:nvSpPr>
        <p:spPr>
          <a:xfrm>
            <a:off x="8866304" y="2587555"/>
            <a:ext cx="489917" cy="3700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3" name="Oval 3092">
            <a:extLst>
              <a:ext uri="{FF2B5EF4-FFF2-40B4-BE49-F238E27FC236}">
                <a16:creationId xmlns:a16="http://schemas.microsoft.com/office/drawing/2014/main" id="{BC2ECD27-EE3E-CDF7-78D4-97278B1B8FB4}"/>
              </a:ext>
            </a:extLst>
          </p:cNvPr>
          <p:cNvSpPr/>
          <p:nvPr/>
        </p:nvSpPr>
        <p:spPr>
          <a:xfrm>
            <a:off x="7802251" y="3524335"/>
            <a:ext cx="328731" cy="369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4" name="Oval 3093">
            <a:extLst>
              <a:ext uri="{FF2B5EF4-FFF2-40B4-BE49-F238E27FC236}">
                <a16:creationId xmlns:a16="http://schemas.microsoft.com/office/drawing/2014/main" id="{7882940E-6DDE-2E4D-E87C-7B95549CFDC5}"/>
              </a:ext>
            </a:extLst>
          </p:cNvPr>
          <p:cNvSpPr/>
          <p:nvPr/>
        </p:nvSpPr>
        <p:spPr>
          <a:xfrm>
            <a:off x="6830733" y="4458156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5" name="Oval 3094">
            <a:extLst>
              <a:ext uri="{FF2B5EF4-FFF2-40B4-BE49-F238E27FC236}">
                <a16:creationId xmlns:a16="http://schemas.microsoft.com/office/drawing/2014/main" id="{0A7B0FA7-4F89-AAFB-36F9-04A43132A063}"/>
              </a:ext>
            </a:extLst>
          </p:cNvPr>
          <p:cNvSpPr/>
          <p:nvPr/>
        </p:nvSpPr>
        <p:spPr>
          <a:xfrm>
            <a:off x="6016462" y="3839240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89" name="Oval 3088">
            <a:extLst>
              <a:ext uri="{FF2B5EF4-FFF2-40B4-BE49-F238E27FC236}">
                <a16:creationId xmlns:a16="http://schemas.microsoft.com/office/drawing/2014/main" id="{EA27FDAF-443D-FD3D-632A-362E1A1B6CB1}"/>
              </a:ext>
            </a:extLst>
          </p:cNvPr>
          <p:cNvSpPr/>
          <p:nvPr/>
        </p:nvSpPr>
        <p:spPr>
          <a:xfrm>
            <a:off x="645278" y="2805685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097" name="Group 3096">
            <a:extLst>
              <a:ext uri="{FF2B5EF4-FFF2-40B4-BE49-F238E27FC236}">
                <a16:creationId xmlns:a16="http://schemas.microsoft.com/office/drawing/2014/main" id="{6B6A545E-59FF-CE89-515E-08C261BB9449}"/>
              </a:ext>
            </a:extLst>
          </p:cNvPr>
          <p:cNvGrpSpPr/>
          <p:nvPr/>
        </p:nvGrpSpPr>
        <p:grpSpPr>
          <a:xfrm>
            <a:off x="9268091" y="1951260"/>
            <a:ext cx="1535196" cy="713536"/>
            <a:chOff x="9268091" y="2072563"/>
            <a:chExt cx="1535196" cy="713536"/>
          </a:xfrm>
        </p:grpSpPr>
        <p:sp>
          <p:nvSpPr>
            <p:cNvPr id="3092" name="Oval 3091">
              <a:extLst>
                <a:ext uri="{FF2B5EF4-FFF2-40B4-BE49-F238E27FC236}">
                  <a16:creationId xmlns:a16="http://schemas.microsoft.com/office/drawing/2014/main" id="{33C30ACD-A5E2-BFA1-60CD-5E0C9797A963}"/>
                </a:ext>
              </a:extLst>
            </p:cNvPr>
            <p:cNvSpPr/>
            <p:nvPr/>
          </p:nvSpPr>
          <p:spPr>
            <a:xfrm>
              <a:off x="9268091" y="2447545"/>
              <a:ext cx="328731" cy="33855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6" name="TextBox 3095">
              <a:extLst>
                <a:ext uri="{FF2B5EF4-FFF2-40B4-BE49-F238E27FC236}">
                  <a16:creationId xmlns:a16="http://schemas.microsoft.com/office/drawing/2014/main" id="{29377B2B-3094-E553-044E-9D6CE7CAEC6F}"/>
                </a:ext>
              </a:extLst>
            </p:cNvPr>
            <p:cNvSpPr txBox="1"/>
            <p:nvPr/>
          </p:nvSpPr>
          <p:spPr>
            <a:xfrm>
              <a:off x="9777182" y="2072563"/>
              <a:ext cx="1026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London</a:t>
              </a:r>
            </a:p>
          </p:txBody>
        </p:sp>
      </p:grpSp>
      <p:sp>
        <p:nvSpPr>
          <p:cNvPr id="3099" name="Oval 3098">
            <a:extLst>
              <a:ext uri="{FF2B5EF4-FFF2-40B4-BE49-F238E27FC236}">
                <a16:creationId xmlns:a16="http://schemas.microsoft.com/office/drawing/2014/main" id="{18C70832-09D3-6E55-FAD4-68272139E9B6}"/>
              </a:ext>
            </a:extLst>
          </p:cNvPr>
          <p:cNvSpPr/>
          <p:nvPr/>
        </p:nvSpPr>
        <p:spPr>
          <a:xfrm>
            <a:off x="643308" y="2447836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00" name="Oval 3099">
            <a:extLst>
              <a:ext uri="{FF2B5EF4-FFF2-40B4-BE49-F238E27FC236}">
                <a16:creationId xmlns:a16="http://schemas.microsoft.com/office/drawing/2014/main" id="{23CA9D61-58E3-F051-2B7E-56C555E54160}"/>
              </a:ext>
            </a:extLst>
          </p:cNvPr>
          <p:cNvSpPr/>
          <p:nvPr/>
        </p:nvSpPr>
        <p:spPr>
          <a:xfrm>
            <a:off x="649884" y="3195365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01" name="Oval 3100">
            <a:extLst>
              <a:ext uri="{FF2B5EF4-FFF2-40B4-BE49-F238E27FC236}">
                <a16:creationId xmlns:a16="http://schemas.microsoft.com/office/drawing/2014/main" id="{4FAF8904-7DF5-1DDF-ACD3-A761CF61553F}"/>
              </a:ext>
            </a:extLst>
          </p:cNvPr>
          <p:cNvSpPr/>
          <p:nvPr/>
        </p:nvSpPr>
        <p:spPr>
          <a:xfrm>
            <a:off x="649577" y="3547459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02" name="Oval 3101">
            <a:extLst>
              <a:ext uri="{FF2B5EF4-FFF2-40B4-BE49-F238E27FC236}">
                <a16:creationId xmlns:a16="http://schemas.microsoft.com/office/drawing/2014/main" id="{BC35687D-1C75-77C0-BF6F-88DABF11B14E}"/>
              </a:ext>
            </a:extLst>
          </p:cNvPr>
          <p:cNvSpPr/>
          <p:nvPr/>
        </p:nvSpPr>
        <p:spPr>
          <a:xfrm>
            <a:off x="659759" y="3927808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03" name="Oval 3102">
            <a:extLst>
              <a:ext uri="{FF2B5EF4-FFF2-40B4-BE49-F238E27FC236}">
                <a16:creationId xmlns:a16="http://schemas.microsoft.com/office/drawing/2014/main" id="{C7120DD9-CC18-582F-923F-A4F2C2F52D65}"/>
              </a:ext>
            </a:extLst>
          </p:cNvPr>
          <p:cNvSpPr/>
          <p:nvPr/>
        </p:nvSpPr>
        <p:spPr>
          <a:xfrm>
            <a:off x="653517" y="4277337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19" name="Oval 3118">
            <a:extLst>
              <a:ext uri="{FF2B5EF4-FFF2-40B4-BE49-F238E27FC236}">
                <a16:creationId xmlns:a16="http://schemas.microsoft.com/office/drawing/2014/main" id="{E23B197A-F91A-ECF0-BAC7-03ED5F1C223F}"/>
              </a:ext>
            </a:extLst>
          </p:cNvPr>
          <p:cNvSpPr/>
          <p:nvPr/>
        </p:nvSpPr>
        <p:spPr>
          <a:xfrm flipH="1" flipV="1">
            <a:off x="6112819" y="3925616"/>
            <a:ext cx="120676" cy="15267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22" name="Oval 3121">
            <a:extLst>
              <a:ext uri="{FF2B5EF4-FFF2-40B4-BE49-F238E27FC236}">
                <a16:creationId xmlns:a16="http://schemas.microsoft.com/office/drawing/2014/main" id="{36E00B92-226F-C7D2-4962-ADC2ED1685BB}"/>
              </a:ext>
            </a:extLst>
          </p:cNvPr>
          <p:cNvSpPr/>
          <p:nvPr/>
        </p:nvSpPr>
        <p:spPr>
          <a:xfrm flipH="1" flipV="1">
            <a:off x="9377993" y="2422747"/>
            <a:ext cx="120676" cy="15267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23" name="Oval 3122">
            <a:extLst>
              <a:ext uri="{FF2B5EF4-FFF2-40B4-BE49-F238E27FC236}">
                <a16:creationId xmlns:a16="http://schemas.microsoft.com/office/drawing/2014/main" id="{F7E07ACC-2D76-213B-1E64-719E3DAC0071}"/>
              </a:ext>
            </a:extLst>
          </p:cNvPr>
          <p:cNvSpPr/>
          <p:nvPr/>
        </p:nvSpPr>
        <p:spPr>
          <a:xfrm>
            <a:off x="7221957" y="2226495"/>
            <a:ext cx="328731" cy="338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27" name="Rectangle 3126">
            <a:extLst>
              <a:ext uri="{FF2B5EF4-FFF2-40B4-BE49-F238E27FC236}">
                <a16:creationId xmlns:a16="http://schemas.microsoft.com/office/drawing/2014/main" id="{C7BBF0DC-BC77-53F5-C3E6-45D6B02F3CE9}"/>
              </a:ext>
            </a:extLst>
          </p:cNvPr>
          <p:cNvSpPr/>
          <p:nvPr/>
        </p:nvSpPr>
        <p:spPr>
          <a:xfrm>
            <a:off x="4697209" y="1433959"/>
            <a:ext cx="6840741" cy="36042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13" name="Star: 5 Points 3112">
            <a:extLst>
              <a:ext uri="{FF2B5EF4-FFF2-40B4-BE49-F238E27FC236}">
                <a16:creationId xmlns:a16="http://schemas.microsoft.com/office/drawing/2014/main" id="{04DF7507-9598-4AB7-D77A-A5C11207E53E}"/>
              </a:ext>
            </a:extLst>
          </p:cNvPr>
          <p:cNvSpPr/>
          <p:nvPr/>
        </p:nvSpPr>
        <p:spPr>
          <a:xfrm>
            <a:off x="11042197" y="5209784"/>
            <a:ext cx="240683" cy="214257"/>
          </a:xfrm>
          <a:prstGeom prst="star5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14" name="TextBox 3113">
            <a:extLst>
              <a:ext uri="{FF2B5EF4-FFF2-40B4-BE49-F238E27FC236}">
                <a16:creationId xmlns:a16="http://schemas.microsoft.com/office/drawing/2014/main" id="{963DA6AB-8441-21FC-6BDA-04ACD4C33CC8}"/>
              </a:ext>
            </a:extLst>
          </p:cNvPr>
          <p:cNvSpPr txBox="1"/>
          <p:nvPr/>
        </p:nvSpPr>
        <p:spPr>
          <a:xfrm>
            <a:off x="9715716" y="4462837"/>
            <a:ext cx="1009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</a:t>
            </a:r>
          </a:p>
        </p:txBody>
      </p:sp>
      <p:sp>
        <p:nvSpPr>
          <p:cNvPr id="3115" name="TextBox 3114">
            <a:extLst>
              <a:ext uri="{FF2B5EF4-FFF2-40B4-BE49-F238E27FC236}">
                <a16:creationId xmlns:a16="http://schemas.microsoft.com/office/drawing/2014/main" id="{86B42B09-C575-D724-36C9-AD2D2081AE06}"/>
              </a:ext>
            </a:extLst>
          </p:cNvPr>
          <p:cNvSpPr txBox="1"/>
          <p:nvPr/>
        </p:nvSpPr>
        <p:spPr>
          <a:xfrm>
            <a:off x="9282607" y="5566095"/>
            <a:ext cx="890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CA" dirty="0"/>
              <a:t>Cities</a:t>
            </a:r>
          </a:p>
        </p:txBody>
      </p:sp>
      <p:sp>
        <p:nvSpPr>
          <p:cNvPr id="3116" name="Oval 3115">
            <a:extLst>
              <a:ext uri="{FF2B5EF4-FFF2-40B4-BE49-F238E27FC236}">
                <a16:creationId xmlns:a16="http://schemas.microsoft.com/office/drawing/2014/main" id="{1DF6F904-B25E-FA2B-647B-CDF64E7721F3}"/>
              </a:ext>
            </a:extLst>
          </p:cNvPr>
          <p:cNvSpPr/>
          <p:nvPr/>
        </p:nvSpPr>
        <p:spPr>
          <a:xfrm>
            <a:off x="11086603" y="5669327"/>
            <a:ext cx="151640" cy="16994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17" name="Oval 3116">
            <a:extLst>
              <a:ext uri="{FF2B5EF4-FFF2-40B4-BE49-F238E27FC236}">
                <a16:creationId xmlns:a16="http://schemas.microsoft.com/office/drawing/2014/main" id="{760E006A-3C98-3C2F-91AE-0D6FA90A0791}"/>
              </a:ext>
            </a:extLst>
          </p:cNvPr>
          <p:cNvSpPr/>
          <p:nvPr/>
        </p:nvSpPr>
        <p:spPr>
          <a:xfrm>
            <a:off x="11103267" y="6073259"/>
            <a:ext cx="233214" cy="213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18" name="TextBox 3117">
            <a:extLst>
              <a:ext uri="{FF2B5EF4-FFF2-40B4-BE49-F238E27FC236}">
                <a16:creationId xmlns:a16="http://schemas.microsoft.com/office/drawing/2014/main" id="{96DCD816-A872-6FE7-9193-C6B8CC1745D6}"/>
              </a:ext>
            </a:extLst>
          </p:cNvPr>
          <p:cNvSpPr txBox="1"/>
          <p:nvPr/>
        </p:nvSpPr>
        <p:spPr>
          <a:xfrm>
            <a:off x="9275392" y="6026333"/>
            <a:ext cx="187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CA" dirty="0"/>
              <a:t>New Zone Facility</a:t>
            </a:r>
          </a:p>
        </p:txBody>
      </p:sp>
      <p:sp>
        <p:nvSpPr>
          <p:cNvPr id="3124" name="TextBox 3123">
            <a:extLst>
              <a:ext uri="{FF2B5EF4-FFF2-40B4-BE49-F238E27FC236}">
                <a16:creationId xmlns:a16="http://schemas.microsoft.com/office/drawing/2014/main" id="{517AB28B-9761-A671-FC47-8584CFDC1B6A}"/>
              </a:ext>
            </a:extLst>
          </p:cNvPr>
          <p:cNvSpPr txBox="1"/>
          <p:nvPr/>
        </p:nvSpPr>
        <p:spPr>
          <a:xfrm>
            <a:off x="9304499" y="5173033"/>
            <a:ext cx="127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Nations</a:t>
            </a:r>
          </a:p>
        </p:txBody>
      </p:sp>
      <p:sp>
        <p:nvSpPr>
          <p:cNvPr id="3125" name="Rectangle 3124">
            <a:extLst>
              <a:ext uri="{FF2B5EF4-FFF2-40B4-BE49-F238E27FC236}">
                <a16:creationId xmlns:a16="http://schemas.microsoft.com/office/drawing/2014/main" id="{0110976F-4C12-EC6C-62BD-D3EB8E838A4A}"/>
              </a:ext>
            </a:extLst>
          </p:cNvPr>
          <p:cNvSpPr/>
          <p:nvPr/>
        </p:nvSpPr>
        <p:spPr>
          <a:xfrm>
            <a:off x="9094962" y="5165298"/>
            <a:ext cx="2390032" cy="35364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28" name="Rectangle 3127">
            <a:extLst>
              <a:ext uri="{FF2B5EF4-FFF2-40B4-BE49-F238E27FC236}">
                <a16:creationId xmlns:a16="http://schemas.microsoft.com/office/drawing/2014/main" id="{BE1C96CA-7B2E-C3D9-9539-E528E6B43CE7}"/>
              </a:ext>
            </a:extLst>
          </p:cNvPr>
          <p:cNvSpPr/>
          <p:nvPr/>
        </p:nvSpPr>
        <p:spPr>
          <a:xfrm>
            <a:off x="9094962" y="5572731"/>
            <a:ext cx="2390032" cy="35364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FD464-4B7A-B7C8-861B-7A9C6EFF2190}"/>
              </a:ext>
            </a:extLst>
          </p:cNvPr>
          <p:cNvSpPr/>
          <p:nvPr/>
        </p:nvSpPr>
        <p:spPr>
          <a:xfrm>
            <a:off x="9094962" y="6025568"/>
            <a:ext cx="2390032" cy="35364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EBEA-B0C1-7E4D-0123-70620A2B2C80}"/>
              </a:ext>
            </a:extLst>
          </p:cNvPr>
          <p:cNvSpPr txBox="1"/>
          <p:nvPr/>
        </p:nvSpPr>
        <p:spPr>
          <a:xfrm>
            <a:off x="5338234" y="3553581"/>
            <a:ext cx="102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Windsor</a:t>
            </a:r>
          </a:p>
        </p:txBody>
      </p:sp>
    </p:spTree>
    <p:extLst>
      <p:ext uri="{BB962C8B-B14F-4D97-AF65-F5344CB8AC3E}">
        <p14:creationId xmlns:p14="http://schemas.microsoft.com/office/powerpoint/2010/main" val="252346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276810" y="984401"/>
            <a:ext cx="11638381" cy="5556099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dirty="0"/>
              <a:t>\\\\\\\\\\\\\\\\\\\\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Kettle Point</a:t>
            </a:r>
          </a:p>
          <a:p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13B13-5AF6-4DC8-B8C3-733E182ED523}"/>
              </a:ext>
            </a:extLst>
          </p:cNvPr>
          <p:cNvSpPr/>
          <p:nvPr/>
        </p:nvSpPr>
        <p:spPr>
          <a:xfrm rot="2158511">
            <a:off x="3289010" y="1121681"/>
            <a:ext cx="740850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75F9D-3AC9-4ABB-88D6-19CBF6844A5D}"/>
              </a:ext>
            </a:extLst>
          </p:cNvPr>
          <p:cNvSpPr/>
          <p:nvPr/>
        </p:nvSpPr>
        <p:spPr>
          <a:xfrm rot="2158511">
            <a:off x="5055329" y="1093029"/>
            <a:ext cx="740850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1D8477-AF1E-7211-6D5D-D2393E0C4FD7}"/>
              </a:ext>
            </a:extLst>
          </p:cNvPr>
          <p:cNvSpPr/>
          <p:nvPr/>
        </p:nvSpPr>
        <p:spPr>
          <a:xfrm rot="2158511">
            <a:off x="9755997" y="1092254"/>
            <a:ext cx="775955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487C3F-E281-711E-B903-CBB0C9D0B5EE}"/>
              </a:ext>
            </a:extLst>
          </p:cNvPr>
          <p:cNvSpPr/>
          <p:nvPr/>
        </p:nvSpPr>
        <p:spPr>
          <a:xfrm rot="2158511">
            <a:off x="5950697" y="1124092"/>
            <a:ext cx="786842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F2FF17-3E1E-6230-C17A-BF023F9460BA}"/>
              </a:ext>
            </a:extLst>
          </p:cNvPr>
          <p:cNvSpPr/>
          <p:nvPr/>
        </p:nvSpPr>
        <p:spPr>
          <a:xfrm rot="2158511">
            <a:off x="6920426" y="1125457"/>
            <a:ext cx="788424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E2CE60-290B-7D14-B89F-30057B280383}"/>
              </a:ext>
            </a:extLst>
          </p:cNvPr>
          <p:cNvSpPr/>
          <p:nvPr/>
        </p:nvSpPr>
        <p:spPr>
          <a:xfrm rot="2158511">
            <a:off x="7899295" y="1081867"/>
            <a:ext cx="757507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70BD8C-4779-F8C1-E2BB-3C3785BBBE8F}"/>
              </a:ext>
            </a:extLst>
          </p:cNvPr>
          <p:cNvSpPr/>
          <p:nvPr/>
        </p:nvSpPr>
        <p:spPr>
          <a:xfrm rot="2158511">
            <a:off x="8786149" y="1120423"/>
            <a:ext cx="786032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37EBA-BC7B-C855-3CD7-B0E2B6BB4297}"/>
              </a:ext>
            </a:extLst>
          </p:cNvPr>
          <p:cNvSpPr/>
          <p:nvPr/>
        </p:nvSpPr>
        <p:spPr>
          <a:xfrm rot="2158511">
            <a:off x="4116912" y="1152200"/>
            <a:ext cx="740850" cy="1969340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F4FB4-A39B-B90A-96DB-33633736748A}"/>
              </a:ext>
            </a:extLst>
          </p:cNvPr>
          <p:cNvSpPr txBox="1"/>
          <p:nvPr/>
        </p:nvSpPr>
        <p:spPr>
          <a:xfrm rot="18351513">
            <a:off x="4003155" y="1727234"/>
            <a:ext cx="1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Munsee</a:t>
            </a:r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7EB6BE24-9792-F466-E85B-9EA358C1BB3C}"/>
              </a:ext>
            </a:extLst>
          </p:cNvPr>
          <p:cNvSpPr txBox="1"/>
          <p:nvPr/>
        </p:nvSpPr>
        <p:spPr>
          <a:xfrm rot="18351513">
            <a:off x="4907392" y="1732637"/>
            <a:ext cx="1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Oneida</a:t>
            </a: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8ACF1862-5A75-2A56-D22A-E2E8404B7D5A}"/>
              </a:ext>
            </a:extLst>
          </p:cNvPr>
          <p:cNvSpPr txBox="1"/>
          <p:nvPr/>
        </p:nvSpPr>
        <p:spPr>
          <a:xfrm rot="18351513">
            <a:off x="5769707" y="1598243"/>
            <a:ext cx="130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Delaware Nation</a:t>
            </a:r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6FD18B82-34D8-ABC2-E194-4B6F18D38750}"/>
              </a:ext>
            </a:extLst>
          </p:cNvPr>
          <p:cNvSpPr txBox="1"/>
          <p:nvPr/>
        </p:nvSpPr>
        <p:spPr>
          <a:xfrm rot="18351513">
            <a:off x="6651196" y="1797822"/>
            <a:ext cx="1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Leamington</a:t>
            </a:r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id="{682DF273-C147-A071-E376-6B032221DC2F}"/>
              </a:ext>
            </a:extLst>
          </p:cNvPr>
          <p:cNvSpPr txBox="1"/>
          <p:nvPr/>
        </p:nvSpPr>
        <p:spPr>
          <a:xfrm rot="18351513">
            <a:off x="7566624" y="1881872"/>
            <a:ext cx="1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Windsor</a:t>
            </a:r>
          </a:p>
        </p:txBody>
      </p:sp>
      <p:sp>
        <p:nvSpPr>
          <p:cNvPr id="3091" name="TextBox 3090">
            <a:extLst>
              <a:ext uri="{FF2B5EF4-FFF2-40B4-BE49-F238E27FC236}">
                <a16:creationId xmlns:a16="http://schemas.microsoft.com/office/drawing/2014/main" id="{0C80CAC5-1FA1-FA9B-4B06-345DD6611A93}"/>
              </a:ext>
            </a:extLst>
          </p:cNvPr>
          <p:cNvSpPr txBox="1"/>
          <p:nvPr/>
        </p:nvSpPr>
        <p:spPr>
          <a:xfrm rot="18351513">
            <a:off x="8448523" y="1771849"/>
            <a:ext cx="15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Aamjiwnaang</a:t>
            </a:r>
          </a:p>
        </p:txBody>
      </p:sp>
      <p:sp>
        <p:nvSpPr>
          <p:cNvPr id="3092" name="TextBox 3091">
            <a:extLst>
              <a:ext uri="{FF2B5EF4-FFF2-40B4-BE49-F238E27FC236}">
                <a16:creationId xmlns:a16="http://schemas.microsoft.com/office/drawing/2014/main" id="{1D837B65-7C0C-979D-54D4-12BA2B755A4C}"/>
              </a:ext>
            </a:extLst>
          </p:cNvPr>
          <p:cNvSpPr txBox="1"/>
          <p:nvPr/>
        </p:nvSpPr>
        <p:spPr>
          <a:xfrm rot="18351513">
            <a:off x="9481771" y="1819206"/>
            <a:ext cx="1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Kettle Point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62184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Drive Time  in Minutes From Select Zone Facility Locations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694924CE-B54C-47B2-E3B5-B390E8765E2D}"/>
              </a:ext>
            </a:extLst>
          </p:cNvPr>
          <p:cNvSpPr/>
          <p:nvPr/>
        </p:nvSpPr>
        <p:spPr>
          <a:xfrm>
            <a:off x="1421677" y="2075622"/>
            <a:ext cx="615821" cy="2721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89" name="TextBox 3088">
            <a:extLst>
              <a:ext uri="{FF2B5EF4-FFF2-40B4-BE49-F238E27FC236}">
                <a16:creationId xmlns:a16="http://schemas.microsoft.com/office/drawing/2014/main" id="{73946AF7-D9CB-D64E-2903-89800DD2AD8A}"/>
              </a:ext>
            </a:extLst>
          </p:cNvPr>
          <p:cNvSpPr txBox="1"/>
          <p:nvPr/>
        </p:nvSpPr>
        <p:spPr>
          <a:xfrm>
            <a:off x="737224" y="1297523"/>
            <a:ext cx="263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(Rule is 60 + Minutes to Client from Faculty)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40DA6A-BE08-8164-EC45-12CAACC04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80652"/>
              </p:ext>
            </p:extLst>
          </p:nvPr>
        </p:nvGraphicFramePr>
        <p:xfrm>
          <a:off x="885826" y="2631905"/>
          <a:ext cx="9340164" cy="37898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1851">
                  <a:extLst>
                    <a:ext uri="{9D8B030D-6E8A-4147-A177-3AD203B41FA5}">
                      <a16:colId xmlns:a16="http://schemas.microsoft.com/office/drawing/2014/main" val="1714002190"/>
                    </a:ext>
                  </a:extLst>
                </a:gridCol>
                <a:gridCol w="859254">
                  <a:extLst>
                    <a:ext uri="{9D8B030D-6E8A-4147-A177-3AD203B41FA5}">
                      <a16:colId xmlns:a16="http://schemas.microsoft.com/office/drawing/2014/main" val="3186236029"/>
                    </a:ext>
                  </a:extLst>
                </a:gridCol>
                <a:gridCol w="915681">
                  <a:extLst>
                    <a:ext uri="{9D8B030D-6E8A-4147-A177-3AD203B41FA5}">
                      <a16:colId xmlns:a16="http://schemas.microsoft.com/office/drawing/2014/main" val="3977262660"/>
                    </a:ext>
                  </a:extLst>
                </a:gridCol>
                <a:gridCol w="940563">
                  <a:extLst>
                    <a:ext uri="{9D8B030D-6E8A-4147-A177-3AD203B41FA5}">
                      <a16:colId xmlns:a16="http://schemas.microsoft.com/office/drawing/2014/main" val="758622858"/>
                    </a:ext>
                  </a:extLst>
                </a:gridCol>
                <a:gridCol w="940563">
                  <a:extLst>
                    <a:ext uri="{9D8B030D-6E8A-4147-A177-3AD203B41FA5}">
                      <a16:colId xmlns:a16="http://schemas.microsoft.com/office/drawing/2014/main" val="2835542301"/>
                    </a:ext>
                  </a:extLst>
                </a:gridCol>
                <a:gridCol w="940563">
                  <a:extLst>
                    <a:ext uri="{9D8B030D-6E8A-4147-A177-3AD203B41FA5}">
                      <a16:colId xmlns:a16="http://schemas.microsoft.com/office/drawing/2014/main" val="4026799564"/>
                    </a:ext>
                  </a:extLst>
                </a:gridCol>
                <a:gridCol w="940563">
                  <a:extLst>
                    <a:ext uri="{9D8B030D-6E8A-4147-A177-3AD203B41FA5}">
                      <a16:colId xmlns:a16="http://schemas.microsoft.com/office/drawing/2014/main" val="2979326541"/>
                    </a:ext>
                  </a:extLst>
                </a:gridCol>
                <a:gridCol w="940563">
                  <a:extLst>
                    <a:ext uri="{9D8B030D-6E8A-4147-A177-3AD203B41FA5}">
                      <a16:colId xmlns:a16="http://schemas.microsoft.com/office/drawing/2014/main" val="867411999"/>
                    </a:ext>
                  </a:extLst>
                </a:gridCol>
                <a:gridCol w="940563">
                  <a:extLst>
                    <a:ext uri="{9D8B030D-6E8A-4147-A177-3AD203B41FA5}">
                      <a16:colId xmlns:a16="http://schemas.microsoft.com/office/drawing/2014/main" val="3583584961"/>
                    </a:ext>
                  </a:extLst>
                </a:gridCol>
              </a:tblGrid>
              <a:tr h="427496">
                <a:tc>
                  <a:txBody>
                    <a:bodyPr/>
                    <a:lstStyle/>
                    <a:p>
                      <a:r>
                        <a:rPr lang="en-C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Location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algn="ctr"/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Minutes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Minutes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Minutes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Minutes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Minutes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Minutes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68144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04206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Munsee CMO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2141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Oneida  CMO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55165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Delaware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5344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Leamington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06462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Windsor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8690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Aamjiwnaang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08154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Kettle Point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675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B0135C-DAB7-2A01-6E22-3695FBB91976}"/>
              </a:ext>
            </a:extLst>
          </p:cNvPr>
          <p:cNvSpPr txBox="1"/>
          <p:nvPr/>
        </p:nvSpPr>
        <p:spPr>
          <a:xfrm rot="18351513">
            <a:off x="3076757" y="1727234"/>
            <a:ext cx="1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5D581-7240-D162-595B-E9E74613DB2F}"/>
              </a:ext>
            </a:extLst>
          </p:cNvPr>
          <p:cNvSpPr txBox="1"/>
          <p:nvPr/>
        </p:nvSpPr>
        <p:spPr>
          <a:xfrm>
            <a:off x="10354459" y="5083809"/>
            <a:ext cx="162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(Google Maps with Speed Limits)</a:t>
            </a:r>
          </a:p>
        </p:txBody>
      </p:sp>
    </p:spTree>
    <p:extLst>
      <p:ext uri="{BB962C8B-B14F-4D97-AF65-F5344CB8AC3E}">
        <p14:creationId xmlns:p14="http://schemas.microsoft.com/office/powerpoint/2010/main" val="196326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90459" y="1063659"/>
            <a:ext cx="11411081" cy="5422773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0640" y="958078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Zones – Clusters (5)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17330-5083-9C8B-1914-33A3C70C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44" y="1981353"/>
            <a:ext cx="4400550" cy="3448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959BDB-7620-2773-4FCA-D029B73B941B}"/>
              </a:ext>
            </a:extLst>
          </p:cNvPr>
          <p:cNvSpPr txBox="1"/>
          <p:nvPr/>
        </p:nvSpPr>
        <p:spPr>
          <a:xfrm>
            <a:off x="1738469" y="2614884"/>
            <a:ext cx="2472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1 - Kettle Stony Point</a:t>
            </a:r>
          </a:p>
        </p:txBody>
      </p:sp>
      <p:sp>
        <p:nvSpPr>
          <p:cNvPr id="3080" name="TextBox 3079">
            <a:extLst>
              <a:ext uri="{FF2B5EF4-FFF2-40B4-BE49-F238E27FC236}">
                <a16:creationId xmlns:a16="http://schemas.microsoft.com/office/drawing/2014/main" id="{F3933AB1-4144-4F84-6A57-8D38F483E6F6}"/>
              </a:ext>
            </a:extLst>
          </p:cNvPr>
          <p:cNvSpPr txBox="1"/>
          <p:nvPr/>
        </p:nvSpPr>
        <p:spPr>
          <a:xfrm>
            <a:off x="1738469" y="3227336"/>
            <a:ext cx="202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2 -Aamjiwnaang</a:t>
            </a:r>
          </a:p>
        </p:txBody>
      </p:sp>
      <p:sp>
        <p:nvSpPr>
          <p:cNvPr id="3081" name="TextBox 3080">
            <a:extLst>
              <a:ext uri="{FF2B5EF4-FFF2-40B4-BE49-F238E27FC236}">
                <a16:creationId xmlns:a16="http://schemas.microsoft.com/office/drawing/2014/main" id="{98418C24-CBA4-F806-95F6-B7D5B92AD109}"/>
              </a:ext>
            </a:extLst>
          </p:cNvPr>
          <p:cNvSpPr txBox="1"/>
          <p:nvPr/>
        </p:nvSpPr>
        <p:spPr>
          <a:xfrm>
            <a:off x="1738469" y="4306520"/>
            <a:ext cx="216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7 - Windsor</a:t>
            </a:r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402F3A19-2C29-1A8F-9391-2A6C75513FE7}"/>
              </a:ext>
            </a:extLst>
          </p:cNvPr>
          <p:cNvSpPr txBox="1"/>
          <p:nvPr/>
        </p:nvSpPr>
        <p:spPr>
          <a:xfrm>
            <a:off x="1738469" y="5181769"/>
            <a:ext cx="216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6  - Leamington</a:t>
            </a:r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8D65E427-6BC8-229E-A32C-F5407AEF250B}"/>
              </a:ext>
            </a:extLst>
          </p:cNvPr>
          <p:cNvSpPr txBox="1"/>
          <p:nvPr/>
        </p:nvSpPr>
        <p:spPr>
          <a:xfrm>
            <a:off x="7775897" y="2348865"/>
            <a:ext cx="216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3 - London</a:t>
            </a: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DBF0FED5-DDDA-0087-A4D0-4270A2272397}"/>
              </a:ext>
            </a:extLst>
          </p:cNvPr>
          <p:cNvCxnSpPr>
            <a:cxnSpLocks/>
          </p:cNvCxnSpPr>
          <p:nvPr/>
        </p:nvCxnSpPr>
        <p:spPr>
          <a:xfrm>
            <a:off x="6013579" y="2983567"/>
            <a:ext cx="657809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TextBox 3097">
            <a:extLst>
              <a:ext uri="{FF2B5EF4-FFF2-40B4-BE49-F238E27FC236}">
                <a16:creationId xmlns:a16="http://schemas.microsoft.com/office/drawing/2014/main" id="{DEC3030A-966A-4C80-291C-84302D61F023}"/>
              </a:ext>
            </a:extLst>
          </p:cNvPr>
          <p:cNvSpPr txBox="1"/>
          <p:nvPr/>
        </p:nvSpPr>
        <p:spPr>
          <a:xfrm>
            <a:off x="4584346" y="5520160"/>
            <a:ext cx="216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5 - Delaware</a:t>
            </a:r>
          </a:p>
        </p:txBody>
      </p:sp>
      <p:cxnSp>
        <p:nvCxnSpPr>
          <p:cNvPr id="3104" name="Straight Connector 3103">
            <a:extLst>
              <a:ext uri="{FF2B5EF4-FFF2-40B4-BE49-F238E27FC236}">
                <a16:creationId xmlns:a16="http://schemas.microsoft.com/office/drawing/2014/main" id="{53FA68F0-A09E-23B4-D2E7-2D39705819F2}"/>
              </a:ext>
            </a:extLst>
          </p:cNvPr>
          <p:cNvCxnSpPr>
            <a:cxnSpLocks/>
          </p:cNvCxnSpPr>
          <p:nvPr/>
        </p:nvCxnSpPr>
        <p:spPr>
          <a:xfrm>
            <a:off x="7212563" y="2983567"/>
            <a:ext cx="269034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6" name="Straight Connector 3105">
            <a:extLst>
              <a:ext uri="{FF2B5EF4-FFF2-40B4-BE49-F238E27FC236}">
                <a16:creationId xmlns:a16="http://schemas.microsoft.com/office/drawing/2014/main" id="{74B29B44-3320-9548-316D-BF46C5C1B186}"/>
              </a:ext>
            </a:extLst>
          </p:cNvPr>
          <p:cNvCxnSpPr>
            <a:cxnSpLocks/>
          </p:cNvCxnSpPr>
          <p:nvPr/>
        </p:nvCxnSpPr>
        <p:spPr>
          <a:xfrm>
            <a:off x="6673299" y="2969415"/>
            <a:ext cx="0" cy="170181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9" name="Straight Connector 3108">
            <a:extLst>
              <a:ext uri="{FF2B5EF4-FFF2-40B4-BE49-F238E27FC236}">
                <a16:creationId xmlns:a16="http://schemas.microsoft.com/office/drawing/2014/main" id="{95A7854F-4143-3E8A-964B-1F064EBFB093}"/>
              </a:ext>
            </a:extLst>
          </p:cNvPr>
          <p:cNvCxnSpPr>
            <a:cxnSpLocks/>
          </p:cNvCxnSpPr>
          <p:nvPr/>
        </p:nvCxnSpPr>
        <p:spPr>
          <a:xfrm>
            <a:off x="7216711" y="2972677"/>
            <a:ext cx="0" cy="18016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0" name="Straight Connector 3109">
            <a:extLst>
              <a:ext uri="{FF2B5EF4-FFF2-40B4-BE49-F238E27FC236}">
                <a16:creationId xmlns:a16="http://schemas.microsoft.com/office/drawing/2014/main" id="{B19FCEFA-671B-3389-E4A4-D1C335EBD4D6}"/>
              </a:ext>
            </a:extLst>
          </p:cNvPr>
          <p:cNvCxnSpPr>
            <a:cxnSpLocks/>
          </p:cNvCxnSpPr>
          <p:nvPr/>
        </p:nvCxnSpPr>
        <p:spPr>
          <a:xfrm>
            <a:off x="6666204" y="3139596"/>
            <a:ext cx="546359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1" name="Isosceles Triangle 3130">
            <a:extLst>
              <a:ext uri="{FF2B5EF4-FFF2-40B4-BE49-F238E27FC236}">
                <a16:creationId xmlns:a16="http://schemas.microsoft.com/office/drawing/2014/main" id="{4968FB0F-9FAB-EC3B-7A37-B9B01B99000F}"/>
              </a:ext>
            </a:extLst>
          </p:cNvPr>
          <p:cNvSpPr/>
          <p:nvPr/>
        </p:nvSpPr>
        <p:spPr>
          <a:xfrm>
            <a:off x="4887715" y="2654222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32" name="Isosceles Triangle 3131">
            <a:extLst>
              <a:ext uri="{FF2B5EF4-FFF2-40B4-BE49-F238E27FC236}">
                <a16:creationId xmlns:a16="http://schemas.microsoft.com/office/drawing/2014/main" id="{16163A04-8A51-9056-038E-882FA0E505DE}"/>
              </a:ext>
            </a:extLst>
          </p:cNvPr>
          <p:cNvSpPr/>
          <p:nvPr/>
        </p:nvSpPr>
        <p:spPr>
          <a:xfrm>
            <a:off x="4663878" y="3253140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33" name="Isosceles Triangle 3132">
            <a:extLst>
              <a:ext uri="{FF2B5EF4-FFF2-40B4-BE49-F238E27FC236}">
                <a16:creationId xmlns:a16="http://schemas.microsoft.com/office/drawing/2014/main" id="{CD253DC9-427C-67E9-ED46-78FE68284BEF}"/>
              </a:ext>
            </a:extLst>
          </p:cNvPr>
          <p:cNvSpPr/>
          <p:nvPr/>
        </p:nvSpPr>
        <p:spPr>
          <a:xfrm>
            <a:off x="3535064" y="4299538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34" name="Isosceles Triangle 3133">
            <a:extLst>
              <a:ext uri="{FF2B5EF4-FFF2-40B4-BE49-F238E27FC236}">
                <a16:creationId xmlns:a16="http://schemas.microsoft.com/office/drawing/2014/main" id="{681C575B-16B0-A373-D0D6-8B3947AD318B}"/>
              </a:ext>
            </a:extLst>
          </p:cNvPr>
          <p:cNvSpPr/>
          <p:nvPr/>
        </p:nvSpPr>
        <p:spPr>
          <a:xfrm>
            <a:off x="4326786" y="4876319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35" name="Isosceles Triangle 3134">
            <a:extLst>
              <a:ext uri="{FF2B5EF4-FFF2-40B4-BE49-F238E27FC236}">
                <a16:creationId xmlns:a16="http://schemas.microsoft.com/office/drawing/2014/main" id="{AD37FAD1-2890-F987-3425-306B23862F3D}"/>
              </a:ext>
            </a:extLst>
          </p:cNvPr>
          <p:cNvSpPr/>
          <p:nvPr/>
        </p:nvSpPr>
        <p:spPr>
          <a:xfrm>
            <a:off x="5239296" y="3999143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36" name="Isosceles Triangle 3135">
            <a:extLst>
              <a:ext uri="{FF2B5EF4-FFF2-40B4-BE49-F238E27FC236}">
                <a16:creationId xmlns:a16="http://schemas.microsoft.com/office/drawing/2014/main" id="{507EEDEE-A212-AF63-A6B7-01311A5581EC}"/>
              </a:ext>
            </a:extLst>
          </p:cNvPr>
          <p:cNvSpPr/>
          <p:nvPr/>
        </p:nvSpPr>
        <p:spPr>
          <a:xfrm>
            <a:off x="6637880" y="3228070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37" name="Isosceles Triangle 3136">
            <a:extLst>
              <a:ext uri="{FF2B5EF4-FFF2-40B4-BE49-F238E27FC236}">
                <a16:creationId xmlns:a16="http://schemas.microsoft.com/office/drawing/2014/main" id="{335E66BD-0BFF-CBF8-D613-D9C0743453AC}"/>
              </a:ext>
            </a:extLst>
          </p:cNvPr>
          <p:cNvSpPr/>
          <p:nvPr/>
        </p:nvSpPr>
        <p:spPr>
          <a:xfrm>
            <a:off x="6814096" y="2753380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40" name="TextBox 3139">
            <a:extLst>
              <a:ext uri="{FF2B5EF4-FFF2-40B4-BE49-F238E27FC236}">
                <a16:creationId xmlns:a16="http://schemas.microsoft.com/office/drawing/2014/main" id="{470B22FC-278C-3717-8B62-CE1A07B80BB6}"/>
              </a:ext>
            </a:extLst>
          </p:cNvPr>
          <p:cNvSpPr txBox="1"/>
          <p:nvPr/>
        </p:nvSpPr>
        <p:spPr>
          <a:xfrm>
            <a:off x="1004216" y="1277880"/>
            <a:ext cx="1006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Interchangeable Staff between Zones (</a:t>
            </a: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Minutes Drive if Required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47" name="Isosceles Triangle 3146">
            <a:extLst>
              <a:ext uri="{FF2B5EF4-FFF2-40B4-BE49-F238E27FC236}">
                <a16:creationId xmlns:a16="http://schemas.microsoft.com/office/drawing/2014/main" id="{9B9D1F15-5C23-E3BA-1ED1-0877B025B2EE}"/>
              </a:ext>
            </a:extLst>
          </p:cNvPr>
          <p:cNvSpPr/>
          <p:nvPr/>
        </p:nvSpPr>
        <p:spPr>
          <a:xfrm>
            <a:off x="6783076" y="3266170"/>
            <a:ext cx="274304" cy="234851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49" name="TextBox 3148">
            <a:extLst>
              <a:ext uri="{FF2B5EF4-FFF2-40B4-BE49-F238E27FC236}">
                <a16:creationId xmlns:a16="http://schemas.microsoft.com/office/drawing/2014/main" id="{1A69932E-2D06-0234-0817-6856B9EF5FEF}"/>
              </a:ext>
            </a:extLst>
          </p:cNvPr>
          <p:cNvSpPr txBox="1"/>
          <p:nvPr/>
        </p:nvSpPr>
        <p:spPr>
          <a:xfrm>
            <a:off x="8080799" y="3099971"/>
            <a:ext cx="216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4 -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</a:t>
            </a:r>
            <a:endParaRPr lang="en-C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2" name="Oval 3151">
            <a:extLst>
              <a:ext uri="{FF2B5EF4-FFF2-40B4-BE49-F238E27FC236}">
                <a16:creationId xmlns:a16="http://schemas.microsoft.com/office/drawing/2014/main" id="{E25F9714-36D3-D437-9C8D-88A497C03504}"/>
              </a:ext>
            </a:extLst>
          </p:cNvPr>
          <p:cNvSpPr/>
          <p:nvPr/>
        </p:nvSpPr>
        <p:spPr>
          <a:xfrm rot="275355">
            <a:off x="4280127" y="2422348"/>
            <a:ext cx="3517659" cy="15998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51" name="Oval 3150">
            <a:extLst>
              <a:ext uri="{FF2B5EF4-FFF2-40B4-BE49-F238E27FC236}">
                <a16:creationId xmlns:a16="http://schemas.microsoft.com/office/drawing/2014/main" id="{167B4DA3-75DC-C78E-A1AF-9D692D4B72E4}"/>
              </a:ext>
            </a:extLst>
          </p:cNvPr>
          <p:cNvSpPr/>
          <p:nvPr/>
        </p:nvSpPr>
        <p:spPr>
          <a:xfrm rot="14370203">
            <a:off x="3187070" y="3890853"/>
            <a:ext cx="1976686" cy="13955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sp>
        <p:nvSpPr>
          <p:cNvPr id="3154" name="TextBox 3153">
            <a:extLst>
              <a:ext uri="{FF2B5EF4-FFF2-40B4-BE49-F238E27FC236}">
                <a16:creationId xmlns:a16="http://schemas.microsoft.com/office/drawing/2014/main" id="{0868CD3A-8D2D-4A1A-335E-448A1DF26E68}"/>
              </a:ext>
            </a:extLst>
          </p:cNvPr>
          <p:cNvSpPr txBox="1"/>
          <p:nvPr/>
        </p:nvSpPr>
        <p:spPr>
          <a:xfrm>
            <a:off x="6665775" y="4498152"/>
            <a:ext cx="340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One - Windsor, Leamington </a:t>
            </a:r>
          </a:p>
        </p:txBody>
      </p:sp>
      <p:sp>
        <p:nvSpPr>
          <p:cNvPr id="3155" name="Oval 3154">
            <a:extLst>
              <a:ext uri="{FF2B5EF4-FFF2-40B4-BE49-F238E27FC236}">
                <a16:creationId xmlns:a16="http://schemas.microsoft.com/office/drawing/2014/main" id="{27FDE1DE-C242-F4AE-95CF-42465012A013}"/>
              </a:ext>
            </a:extLst>
          </p:cNvPr>
          <p:cNvSpPr/>
          <p:nvPr/>
        </p:nvSpPr>
        <p:spPr>
          <a:xfrm rot="19310344">
            <a:off x="3963870" y="4162627"/>
            <a:ext cx="1976686" cy="96489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sp>
        <p:nvSpPr>
          <p:cNvPr id="3156" name="TextBox 3155">
            <a:extLst>
              <a:ext uri="{FF2B5EF4-FFF2-40B4-BE49-F238E27FC236}">
                <a16:creationId xmlns:a16="http://schemas.microsoft.com/office/drawing/2014/main" id="{AA4A4273-2D2D-5CFA-CBC5-E41B24E46957}"/>
              </a:ext>
            </a:extLst>
          </p:cNvPr>
          <p:cNvSpPr txBox="1"/>
          <p:nvPr/>
        </p:nvSpPr>
        <p:spPr>
          <a:xfrm>
            <a:off x="6665775" y="4776831"/>
            <a:ext cx="480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Two  - Leamington, Delaware</a:t>
            </a:r>
          </a:p>
        </p:txBody>
      </p:sp>
      <p:sp>
        <p:nvSpPr>
          <p:cNvPr id="3148" name="Oval 3147">
            <a:extLst>
              <a:ext uri="{FF2B5EF4-FFF2-40B4-BE49-F238E27FC236}">
                <a16:creationId xmlns:a16="http://schemas.microsoft.com/office/drawing/2014/main" id="{7C129C2D-F6FF-3860-B92F-FA756F8107AF}"/>
              </a:ext>
            </a:extLst>
          </p:cNvPr>
          <p:cNvSpPr/>
          <p:nvPr/>
        </p:nvSpPr>
        <p:spPr>
          <a:xfrm rot="19295687">
            <a:off x="4401715" y="3063136"/>
            <a:ext cx="3517659" cy="1264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58" name="TextBox 3157">
            <a:extLst>
              <a:ext uri="{FF2B5EF4-FFF2-40B4-BE49-F238E27FC236}">
                <a16:creationId xmlns:a16="http://schemas.microsoft.com/office/drawing/2014/main" id="{3D1EDD55-80F9-BF23-0547-9E6DFE474FC1}"/>
              </a:ext>
            </a:extLst>
          </p:cNvPr>
          <p:cNvSpPr txBox="1"/>
          <p:nvPr/>
        </p:nvSpPr>
        <p:spPr>
          <a:xfrm>
            <a:off x="6665775" y="5334189"/>
            <a:ext cx="472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Four  - Delaware,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London </a:t>
            </a:r>
          </a:p>
        </p:txBody>
      </p:sp>
      <p:sp>
        <p:nvSpPr>
          <p:cNvPr id="3159" name="TextBox 3158">
            <a:extLst>
              <a:ext uri="{FF2B5EF4-FFF2-40B4-BE49-F238E27FC236}">
                <a16:creationId xmlns:a16="http://schemas.microsoft.com/office/drawing/2014/main" id="{BA70156E-2CFF-D547-F316-0E758B546B04}"/>
              </a:ext>
            </a:extLst>
          </p:cNvPr>
          <p:cNvSpPr txBox="1"/>
          <p:nvPr/>
        </p:nvSpPr>
        <p:spPr>
          <a:xfrm>
            <a:off x="6665775" y="5612867"/>
            <a:ext cx="504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Five  -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London, Aamjiwnaang, Kettle Point </a:t>
            </a:r>
          </a:p>
        </p:txBody>
      </p:sp>
      <p:pic>
        <p:nvPicPr>
          <p:cNvPr id="3160" name="Picture 3159">
            <a:extLst>
              <a:ext uri="{FF2B5EF4-FFF2-40B4-BE49-F238E27FC236}">
                <a16:creationId xmlns:a16="http://schemas.microsoft.com/office/drawing/2014/main" id="{45A9256D-56B9-815D-D36D-BF9887898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01" y="2111476"/>
            <a:ext cx="1154430" cy="119149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/>
        </p:spPr>
      </p:pic>
      <p:sp>
        <p:nvSpPr>
          <p:cNvPr id="3161" name="TextBox 3160">
            <a:extLst>
              <a:ext uri="{FF2B5EF4-FFF2-40B4-BE49-F238E27FC236}">
                <a16:creationId xmlns:a16="http://schemas.microsoft.com/office/drawing/2014/main" id="{1A462C60-B670-09B8-FC32-2D49EE5CAA48}"/>
              </a:ext>
            </a:extLst>
          </p:cNvPr>
          <p:cNvSpPr txBox="1"/>
          <p:nvPr/>
        </p:nvSpPr>
        <p:spPr>
          <a:xfrm>
            <a:off x="8672603" y="3997374"/>
            <a:ext cx="216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</a:p>
        </p:txBody>
      </p:sp>
      <p:sp>
        <p:nvSpPr>
          <p:cNvPr id="3150" name="Oval 3149">
            <a:extLst>
              <a:ext uri="{FF2B5EF4-FFF2-40B4-BE49-F238E27FC236}">
                <a16:creationId xmlns:a16="http://schemas.microsoft.com/office/drawing/2014/main" id="{167B4DA3-75DC-C78E-A1AF-9D692D4B72E4}"/>
              </a:ext>
            </a:extLst>
          </p:cNvPr>
          <p:cNvSpPr/>
          <p:nvPr/>
        </p:nvSpPr>
        <p:spPr>
          <a:xfrm rot="14370203">
            <a:off x="3604710" y="3163012"/>
            <a:ext cx="3345267" cy="12778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62" name="TextBox 3161">
            <a:extLst>
              <a:ext uri="{FF2B5EF4-FFF2-40B4-BE49-F238E27FC236}">
                <a16:creationId xmlns:a16="http://schemas.microsoft.com/office/drawing/2014/main" id="{10FCE724-C86D-F0C7-949D-3A7FCEA97FA7}"/>
              </a:ext>
            </a:extLst>
          </p:cNvPr>
          <p:cNvSpPr txBox="1"/>
          <p:nvPr/>
        </p:nvSpPr>
        <p:spPr>
          <a:xfrm>
            <a:off x="6665775" y="5055510"/>
            <a:ext cx="480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Three  - Delaware, Aamjiwnaang, Kettle Point</a:t>
            </a:r>
          </a:p>
        </p:txBody>
      </p:sp>
      <p:sp>
        <p:nvSpPr>
          <p:cNvPr id="3167" name="Rectangle: Rounded Corners 3166">
            <a:extLst>
              <a:ext uri="{FF2B5EF4-FFF2-40B4-BE49-F238E27FC236}">
                <a16:creationId xmlns:a16="http://schemas.microsoft.com/office/drawing/2014/main" id="{AB65BDA7-1F03-73DF-4533-63E0837C846E}"/>
              </a:ext>
            </a:extLst>
          </p:cNvPr>
          <p:cNvSpPr/>
          <p:nvPr/>
        </p:nvSpPr>
        <p:spPr>
          <a:xfrm>
            <a:off x="6576521" y="4423256"/>
            <a:ext cx="5047609" cy="1628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7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1" grpId="0" animBg="1"/>
      <p:bldP spid="3151" grpId="1" animBg="1"/>
      <p:bldP spid="3154" grpId="0"/>
      <p:bldP spid="3155" grpId="0" animBg="1"/>
      <p:bldP spid="3155" grpId="1" animBg="1"/>
      <p:bldP spid="3156" grpId="0"/>
      <p:bldP spid="3148" grpId="0" animBg="1"/>
      <p:bldP spid="3148" grpId="1" animBg="1"/>
      <p:bldP spid="3158" grpId="0"/>
      <p:bldP spid="3159" grpId="0"/>
      <p:bldP spid="3150" grpId="0" animBg="1"/>
      <p:bldP spid="3150" grpId="1" animBg="1"/>
      <p:bldP spid="3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42C77B3D-5EF1-F156-F733-240705F3CA00}"/>
              </a:ext>
            </a:extLst>
          </p:cNvPr>
          <p:cNvSpPr/>
          <p:nvPr/>
        </p:nvSpPr>
        <p:spPr>
          <a:xfrm>
            <a:off x="7408516" y="3177073"/>
            <a:ext cx="830424" cy="653143"/>
          </a:xfrm>
          <a:prstGeom prst="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57150">
                <a:solidFill>
                  <a:srgbClr val="C00000"/>
                </a:solidFill>
              </a:ln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808439E-B382-8E95-A887-40E45A0422EE}"/>
              </a:ext>
            </a:extLst>
          </p:cNvPr>
          <p:cNvSpPr/>
          <p:nvPr/>
        </p:nvSpPr>
        <p:spPr>
          <a:xfrm>
            <a:off x="3783573" y="3102428"/>
            <a:ext cx="830424" cy="653143"/>
          </a:xfrm>
          <a:prstGeom prst="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57150">
                <a:solidFill>
                  <a:srgbClr val="C00000"/>
                </a:solidFill>
              </a:ln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728" y="152400"/>
            <a:ext cx="11564806" cy="8382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Staff Determination</a:t>
            </a:r>
            <a:endParaRPr lang="en-US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AFCF68-B486-0872-1D58-987802ED7AA2}"/>
              </a:ext>
            </a:extLst>
          </p:cNvPr>
          <p:cNvSpPr/>
          <p:nvPr/>
        </p:nvSpPr>
        <p:spPr>
          <a:xfrm>
            <a:off x="1051256" y="2743200"/>
            <a:ext cx="2970245" cy="15208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Indigenous Cases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CB868-865F-ACFC-5E3F-9862F5B97C2D}"/>
              </a:ext>
            </a:extLst>
          </p:cNvPr>
          <p:cNvSpPr/>
          <p:nvPr/>
        </p:nvSpPr>
        <p:spPr>
          <a:xfrm>
            <a:off x="4654429" y="2743200"/>
            <a:ext cx="2970245" cy="15208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Staff Requirements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21E7C3-F8A0-0FC4-2D47-0BB5E73D3220}"/>
              </a:ext>
            </a:extLst>
          </p:cNvPr>
          <p:cNvSpPr/>
          <p:nvPr/>
        </p:nvSpPr>
        <p:spPr>
          <a:xfrm>
            <a:off x="8257602" y="2743200"/>
            <a:ext cx="2970245" cy="15208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</a:p>
          <a:p>
            <a:pPr algn="ctr">
              <a:lnSpc>
                <a:spcPts val="32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06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 Staff Ratios Based on Case Workload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454373" y="3841600"/>
            <a:ext cx="9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6057477" y="319512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093404" y="282461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C8D17-E8C3-8B99-FF27-5AE7DD473C4B}"/>
              </a:ext>
            </a:extLst>
          </p:cNvPr>
          <p:cNvSpPr txBox="1"/>
          <p:nvPr/>
        </p:nvSpPr>
        <p:spPr>
          <a:xfrm>
            <a:off x="664483" y="1228186"/>
            <a:ext cx="1097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“Children Circle of Care Helper” (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CCCH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Handles 12 Cases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156320" y="3527818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pic>
        <p:nvPicPr>
          <p:cNvPr id="4" name="Picture 3" descr="Transparent Background People Clipart, HD Png Download - kindpng">
            <a:extLst>
              <a:ext uri="{FF2B5EF4-FFF2-40B4-BE49-F238E27FC236}">
                <a16:creationId xmlns:a16="http://schemas.microsoft.com/office/drawing/2014/main" id="{840DF939-2F7D-DE2B-AF7C-F122931A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45" y="4302888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sparent Background People Clipart, HD Png Download - kindpng">
            <a:extLst>
              <a:ext uri="{FF2B5EF4-FFF2-40B4-BE49-F238E27FC236}">
                <a16:creationId xmlns:a16="http://schemas.microsoft.com/office/drawing/2014/main" id="{CBE0C7B0-2628-4803-0A75-7EEC2A32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0" y="4105622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Person Female Light Icon | People Iconpack | Icons-Land">
            <a:extLst>
              <a:ext uri="{FF2B5EF4-FFF2-40B4-BE49-F238E27FC236}">
                <a16:creationId xmlns:a16="http://schemas.microsoft.com/office/drawing/2014/main" id="{71DAA6E8-C55E-0899-BE1B-2C7E3FBA0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0BA751-5263-6BA8-937F-7292ECA9950B}"/>
              </a:ext>
            </a:extLst>
          </p:cNvPr>
          <p:cNvCxnSpPr>
            <a:cxnSpLocks/>
          </p:cNvCxnSpPr>
          <p:nvPr/>
        </p:nvCxnSpPr>
        <p:spPr>
          <a:xfrm>
            <a:off x="4018373" y="3898944"/>
            <a:ext cx="3713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B943E9-09B2-BE5B-5752-9B805E35BF79}"/>
              </a:ext>
            </a:extLst>
          </p:cNvPr>
          <p:cNvCxnSpPr>
            <a:cxnSpLocks/>
          </p:cNvCxnSpPr>
          <p:nvPr/>
        </p:nvCxnSpPr>
        <p:spPr>
          <a:xfrm flipV="1">
            <a:off x="4018373" y="3880059"/>
            <a:ext cx="0" cy="985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E3B911-9905-52C6-AAD8-2AE3375335B2}"/>
              </a:ext>
            </a:extLst>
          </p:cNvPr>
          <p:cNvCxnSpPr>
            <a:cxnSpLocks/>
          </p:cNvCxnSpPr>
          <p:nvPr/>
        </p:nvCxnSpPr>
        <p:spPr>
          <a:xfrm flipV="1">
            <a:off x="7731956" y="3878892"/>
            <a:ext cx="0" cy="985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00C92C-A399-0BEC-D3D3-184F3E6C9676}"/>
              </a:ext>
            </a:extLst>
          </p:cNvPr>
          <p:cNvCxnSpPr>
            <a:cxnSpLocks/>
          </p:cNvCxnSpPr>
          <p:nvPr/>
        </p:nvCxnSpPr>
        <p:spPr>
          <a:xfrm flipV="1">
            <a:off x="5892392" y="3581400"/>
            <a:ext cx="0" cy="317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2" descr="Native American Woman Cliparts, Stock Vector and Royalty Free Native  American Woman Illustrations">
            <a:extLst>
              <a:ext uri="{FF2B5EF4-FFF2-40B4-BE49-F238E27FC236}">
                <a16:creationId xmlns:a16="http://schemas.microsoft.com/office/drawing/2014/main" id="{D6D162DF-5C3C-F617-FDC5-C53E3560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52" y="2092456"/>
            <a:ext cx="1408328" cy="14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9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 Staff Ratios Based on Case Workload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C8D17-E8C3-8B99-FF27-5AE7DD473C4B}"/>
              </a:ext>
            </a:extLst>
          </p:cNvPr>
          <p:cNvSpPr txBox="1"/>
          <p:nvPr/>
        </p:nvSpPr>
        <p:spPr>
          <a:xfrm>
            <a:off x="454571" y="1090581"/>
            <a:ext cx="11560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“Children Circle of Care Helpers” (</a:t>
            </a:r>
            <a:r>
              <a:rPr lang="en-C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CCCH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Requires One Supervisor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9ADCE-3971-C90E-EBAA-4D57751E3A7F}"/>
              </a:ext>
            </a:extLst>
          </p:cNvPr>
          <p:cNvGrpSpPr/>
          <p:nvPr/>
        </p:nvGrpSpPr>
        <p:grpSpPr>
          <a:xfrm>
            <a:off x="632377" y="4106537"/>
            <a:ext cx="1694628" cy="1698442"/>
            <a:chOff x="3937820" y="2164354"/>
            <a:chExt cx="4024950" cy="40340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2789D2-FEB4-E6BB-E11E-FB94278234B2}"/>
                </a:ext>
              </a:extLst>
            </p:cNvPr>
            <p:cNvSpPr txBox="1"/>
            <p:nvPr/>
          </p:nvSpPr>
          <p:spPr>
            <a:xfrm>
              <a:off x="4454373" y="3841600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ECD0D4-303D-13AF-DD11-B8076224D1C7}"/>
                </a:ext>
              </a:extLst>
            </p:cNvPr>
            <p:cNvSpPr txBox="1"/>
            <p:nvPr/>
          </p:nvSpPr>
          <p:spPr>
            <a:xfrm>
              <a:off x="6057477" y="31951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601639-F0F9-BD4B-EE20-A7624B6C5ECB}"/>
                </a:ext>
              </a:extLst>
            </p:cNvPr>
            <p:cNvSpPr txBox="1"/>
            <p:nvPr/>
          </p:nvSpPr>
          <p:spPr>
            <a:xfrm>
              <a:off x="5093404" y="282461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8BB43-E825-4678-EE47-446A6E8A9DB2}"/>
                </a:ext>
              </a:extLst>
            </p:cNvPr>
            <p:cNvSpPr txBox="1"/>
            <p:nvPr/>
          </p:nvSpPr>
          <p:spPr>
            <a:xfrm>
              <a:off x="5156320" y="352781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pic>
          <p:nvPicPr>
            <p:cNvPr id="4" name="Picture 3" descr="Transparent Background People Clipart, HD Png Download - kindpng">
              <a:extLst>
                <a:ext uri="{FF2B5EF4-FFF2-40B4-BE49-F238E27FC236}">
                  <a16:creationId xmlns:a16="http://schemas.microsoft.com/office/drawing/2014/main" id="{840DF939-2F7D-DE2B-AF7C-F122931A0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45" y="4302888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Transparent Background People Clipart, HD Png Download - kindpng">
              <a:extLst>
                <a:ext uri="{FF2B5EF4-FFF2-40B4-BE49-F238E27FC236}">
                  <a16:creationId xmlns:a16="http://schemas.microsoft.com/office/drawing/2014/main" id="{CBE0C7B0-2628-4803-0A75-7EEC2A32C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0" y="4105622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16" descr="Person Female Light Icon | People Iconpack | Icons-Land">
              <a:extLst>
                <a:ext uri="{FF2B5EF4-FFF2-40B4-BE49-F238E27FC236}">
                  <a16:creationId xmlns:a16="http://schemas.microsoft.com/office/drawing/2014/main" id="{71DAA6E8-C55E-0899-BE1B-2C7E3FBA0F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0BA751-5263-6BA8-937F-7292ECA9950B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73" y="3898944"/>
              <a:ext cx="37135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B943E9-09B2-BE5B-5752-9B805E35B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373" y="3880059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E3B911-9905-52C6-AAD8-2AE337533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1956" y="3878892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00C92C-A399-0BEC-D3D3-184F3E6C9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92" y="3581400"/>
              <a:ext cx="0" cy="317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2" descr="Native American Woman Cliparts, Stock Vector and Royalty Free Native  American Woman Illustrations">
              <a:extLst>
                <a:ext uri="{FF2B5EF4-FFF2-40B4-BE49-F238E27FC236}">
                  <a16:creationId xmlns:a16="http://schemas.microsoft.com/office/drawing/2014/main" id="{D6D162DF-5C3C-F617-FDC5-C53E3560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58" y="2164354"/>
              <a:ext cx="1408328" cy="14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3F4A9E-55AE-86BD-A64A-570D38D9AD66}"/>
              </a:ext>
            </a:extLst>
          </p:cNvPr>
          <p:cNvGrpSpPr/>
          <p:nvPr/>
        </p:nvGrpSpPr>
        <p:grpSpPr>
          <a:xfrm>
            <a:off x="4305093" y="4106537"/>
            <a:ext cx="1694628" cy="1698442"/>
            <a:chOff x="3937820" y="2164354"/>
            <a:chExt cx="4024950" cy="4034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44219B-A16E-54C1-EBA2-524391D34DB6}"/>
                </a:ext>
              </a:extLst>
            </p:cNvPr>
            <p:cNvSpPr txBox="1"/>
            <p:nvPr/>
          </p:nvSpPr>
          <p:spPr>
            <a:xfrm>
              <a:off x="4454373" y="3841600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B8ECB5-23C3-32E7-18B9-5D24CF544AF4}"/>
                </a:ext>
              </a:extLst>
            </p:cNvPr>
            <p:cNvSpPr txBox="1"/>
            <p:nvPr/>
          </p:nvSpPr>
          <p:spPr>
            <a:xfrm>
              <a:off x="6057477" y="31951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43553C-9E1E-7963-AB36-96365B6D1AE7}"/>
                </a:ext>
              </a:extLst>
            </p:cNvPr>
            <p:cNvSpPr txBox="1"/>
            <p:nvPr/>
          </p:nvSpPr>
          <p:spPr>
            <a:xfrm>
              <a:off x="5093404" y="282461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97305F-C6A3-BFF0-7145-30FF76A1B058}"/>
                </a:ext>
              </a:extLst>
            </p:cNvPr>
            <p:cNvSpPr txBox="1"/>
            <p:nvPr/>
          </p:nvSpPr>
          <p:spPr>
            <a:xfrm>
              <a:off x="5156320" y="352781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pic>
          <p:nvPicPr>
            <p:cNvPr id="13" name="Picture 12" descr="Transparent Background People Clipart, HD Png Download - kindpng">
              <a:extLst>
                <a:ext uri="{FF2B5EF4-FFF2-40B4-BE49-F238E27FC236}">
                  <a16:creationId xmlns:a16="http://schemas.microsoft.com/office/drawing/2014/main" id="{265D3954-108E-E921-CF44-4A7B00D3F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45" y="4302888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Transparent Background People Clipart, HD Png Download - kindpng">
              <a:extLst>
                <a:ext uri="{FF2B5EF4-FFF2-40B4-BE49-F238E27FC236}">
                  <a16:creationId xmlns:a16="http://schemas.microsoft.com/office/drawing/2014/main" id="{270345FF-B947-0460-DD3D-15B0C24C0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0" y="4105622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utoShape 16" descr="Person Female Light Icon | People Iconpack | Icons-Land">
              <a:extLst>
                <a:ext uri="{FF2B5EF4-FFF2-40B4-BE49-F238E27FC236}">
                  <a16:creationId xmlns:a16="http://schemas.microsoft.com/office/drawing/2014/main" id="{DB1F3C44-3E2D-F7BB-8A56-ED42C3C5E6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C3D624-FADE-884A-929C-E7ABF4145AE1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73" y="3898944"/>
              <a:ext cx="37135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A048AC-8348-488C-720C-03E7D2B02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373" y="3880059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045241-5875-9F40-AFF0-4C1F677C8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1956" y="3878892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" name="Straight Connector 3071">
              <a:extLst>
                <a:ext uri="{FF2B5EF4-FFF2-40B4-BE49-F238E27FC236}">
                  <a16:creationId xmlns:a16="http://schemas.microsoft.com/office/drawing/2014/main" id="{8946896C-B4FE-6D34-5C6B-6C32C4B5F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92" y="3581400"/>
              <a:ext cx="0" cy="317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3" name="Picture 22" descr="Native American Woman Cliparts, Stock Vector and Royalty Free Native  American Woman Illustrations">
              <a:extLst>
                <a:ext uri="{FF2B5EF4-FFF2-40B4-BE49-F238E27FC236}">
                  <a16:creationId xmlns:a16="http://schemas.microsoft.com/office/drawing/2014/main" id="{7E67FEBA-6D4A-D351-F017-2ED07ACE6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58" y="2164354"/>
              <a:ext cx="1408328" cy="14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6" name="Group 3075">
            <a:extLst>
              <a:ext uri="{FF2B5EF4-FFF2-40B4-BE49-F238E27FC236}">
                <a16:creationId xmlns:a16="http://schemas.microsoft.com/office/drawing/2014/main" id="{47B1380E-9406-A0D2-713E-92D0082EB7F1}"/>
              </a:ext>
            </a:extLst>
          </p:cNvPr>
          <p:cNvGrpSpPr/>
          <p:nvPr/>
        </p:nvGrpSpPr>
        <p:grpSpPr>
          <a:xfrm>
            <a:off x="7977809" y="4106537"/>
            <a:ext cx="1694628" cy="1698442"/>
            <a:chOff x="3937820" y="2164354"/>
            <a:chExt cx="4024950" cy="4034009"/>
          </a:xfrm>
        </p:grpSpPr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A6593BAD-7CDB-9C49-4850-469BC6409DEB}"/>
                </a:ext>
              </a:extLst>
            </p:cNvPr>
            <p:cNvSpPr txBox="1"/>
            <p:nvPr/>
          </p:nvSpPr>
          <p:spPr>
            <a:xfrm>
              <a:off x="4454373" y="3841600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0942EBA1-5CC5-BE99-15A0-A6BC5373DA21}"/>
                </a:ext>
              </a:extLst>
            </p:cNvPr>
            <p:cNvSpPr txBox="1"/>
            <p:nvPr/>
          </p:nvSpPr>
          <p:spPr>
            <a:xfrm>
              <a:off x="6057477" y="31951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BA1F0E1B-EAD6-0A90-3710-35856E5ABF1B}"/>
                </a:ext>
              </a:extLst>
            </p:cNvPr>
            <p:cNvSpPr txBox="1"/>
            <p:nvPr/>
          </p:nvSpPr>
          <p:spPr>
            <a:xfrm>
              <a:off x="5093404" y="282461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0CDAC182-B1C9-04EB-AAF5-7F4C16954DB6}"/>
                </a:ext>
              </a:extLst>
            </p:cNvPr>
            <p:cNvSpPr txBox="1"/>
            <p:nvPr/>
          </p:nvSpPr>
          <p:spPr>
            <a:xfrm>
              <a:off x="5156320" y="352781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pic>
          <p:nvPicPr>
            <p:cNvPr id="3082" name="Picture 3081" descr="Transparent Background People Clipart, HD Png Download - kindpng">
              <a:extLst>
                <a:ext uri="{FF2B5EF4-FFF2-40B4-BE49-F238E27FC236}">
                  <a16:creationId xmlns:a16="http://schemas.microsoft.com/office/drawing/2014/main" id="{96FF805C-8BBD-CF72-5DDF-28746BCBE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45" y="4302888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3082" descr="Transparent Background People Clipart, HD Png Download - kindpng">
              <a:extLst>
                <a:ext uri="{FF2B5EF4-FFF2-40B4-BE49-F238E27FC236}">
                  <a16:creationId xmlns:a16="http://schemas.microsoft.com/office/drawing/2014/main" id="{BC2BA8E9-AAB7-95D6-98F2-99DD12748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0" y="4105622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AutoShape 16" descr="Person Female Light Icon | People Iconpack | Icons-Land">
              <a:extLst>
                <a:ext uri="{FF2B5EF4-FFF2-40B4-BE49-F238E27FC236}">
                  <a16:creationId xmlns:a16="http://schemas.microsoft.com/office/drawing/2014/main" id="{D8759357-495E-9E1A-0DF2-D0219B9AD3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B1C00C9E-B629-15BB-156F-084B82F809E6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73" y="3898944"/>
              <a:ext cx="37135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E4866687-9E91-B47D-6B95-F5E1AA027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373" y="3880059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F22B8244-5196-C00D-F468-211BDB068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1956" y="3878892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5968C136-4607-0AC9-B40A-777708186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92" y="3581400"/>
              <a:ext cx="0" cy="317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9" name="Picture 22" descr="Native American Woman Cliparts, Stock Vector and Royalty Free Native  American Woman Illustrations">
              <a:extLst>
                <a:ext uri="{FF2B5EF4-FFF2-40B4-BE49-F238E27FC236}">
                  <a16:creationId xmlns:a16="http://schemas.microsoft.com/office/drawing/2014/main" id="{ECD2AC1A-91E0-12FE-E6A5-801B860CF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58" y="2164354"/>
              <a:ext cx="1408328" cy="14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34EB186B-8B15-E8A4-6CCE-5CC516307E84}"/>
              </a:ext>
            </a:extLst>
          </p:cNvPr>
          <p:cNvGrpSpPr/>
          <p:nvPr/>
        </p:nvGrpSpPr>
        <p:grpSpPr>
          <a:xfrm>
            <a:off x="2468735" y="4106537"/>
            <a:ext cx="1694628" cy="1698442"/>
            <a:chOff x="3937820" y="2164354"/>
            <a:chExt cx="4024950" cy="4034009"/>
          </a:xfrm>
        </p:grpSpPr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B9B82E2D-2E91-5AD1-A2BD-006B0723B9BD}"/>
                </a:ext>
              </a:extLst>
            </p:cNvPr>
            <p:cNvSpPr txBox="1"/>
            <p:nvPr/>
          </p:nvSpPr>
          <p:spPr>
            <a:xfrm>
              <a:off x="4454373" y="3841600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3092" name="TextBox 3091">
              <a:extLst>
                <a:ext uri="{FF2B5EF4-FFF2-40B4-BE49-F238E27FC236}">
                  <a16:creationId xmlns:a16="http://schemas.microsoft.com/office/drawing/2014/main" id="{CF7B3744-7D23-D574-8283-8BC493F7D7F5}"/>
                </a:ext>
              </a:extLst>
            </p:cNvPr>
            <p:cNvSpPr txBox="1"/>
            <p:nvPr/>
          </p:nvSpPr>
          <p:spPr>
            <a:xfrm>
              <a:off x="6057477" y="31951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3093" name="TextBox 3092">
              <a:extLst>
                <a:ext uri="{FF2B5EF4-FFF2-40B4-BE49-F238E27FC236}">
                  <a16:creationId xmlns:a16="http://schemas.microsoft.com/office/drawing/2014/main" id="{8054016C-E189-18DF-5B0D-56E4604E7943}"/>
                </a:ext>
              </a:extLst>
            </p:cNvPr>
            <p:cNvSpPr txBox="1"/>
            <p:nvPr/>
          </p:nvSpPr>
          <p:spPr>
            <a:xfrm>
              <a:off x="5093404" y="282461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6F346D75-02A4-4D79-945B-B01693DA0D76}"/>
                </a:ext>
              </a:extLst>
            </p:cNvPr>
            <p:cNvSpPr txBox="1"/>
            <p:nvPr/>
          </p:nvSpPr>
          <p:spPr>
            <a:xfrm>
              <a:off x="5156320" y="352781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pic>
          <p:nvPicPr>
            <p:cNvPr id="3095" name="Picture 3094" descr="Transparent Background People Clipart, HD Png Download - kindpng">
              <a:extLst>
                <a:ext uri="{FF2B5EF4-FFF2-40B4-BE49-F238E27FC236}">
                  <a16:creationId xmlns:a16="http://schemas.microsoft.com/office/drawing/2014/main" id="{03431D39-D2BA-E700-8288-589194D4C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45" y="4302888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3095" descr="Transparent Background People Clipart, HD Png Download - kindpng">
              <a:extLst>
                <a:ext uri="{FF2B5EF4-FFF2-40B4-BE49-F238E27FC236}">
                  <a16:creationId xmlns:a16="http://schemas.microsoft.com/office/drawing/2014/main" id="{FA9D29C7-158B-E212-F8D0-622C76237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0" y="4105622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7" name="AutoShape 16" descr="Person Female Light Icon | People Iconpack | Icons-Land">
              <a:extLst>
                <a:ext uri="{FF2B5EF4-FFF2-40B4-BE49-F238E27FC236}">
                  <a16:creationId xmlns:a16="http://schemas.microsoft.com/office/drawing/2014/main" id="{2600BF50-4BB8-6543-DE05-5B804F4518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098" name="Straight Connector 3097">
              <a:extLst>
                <a:ext uri="{FF2B5EF4-FFF2-40B4-BE49-F238E27FC236}">
                  <a16:creationId xmlns:a16="http://schemas.microsoft.com/office/drawing/2014/main" id="{88C20E6E-B463-FEC3-ADC6-4B50775B123D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73" y="3898944"/>
              <a:ext cx="37135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Straight Connector 3098">
              <a:extLst>
                <a:ext uri="{FF2B5EF4-FFF2-40B4-BE49-F238E27FC236}">
                  <a16:creationId xmlns:a16="http://schemas.microsoft.com/office/drawing/2014/main" id="{B3D3FF69-1944-0A17-442D-CBC58F363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373" y="3880059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0" name="Straight Connector 3099">
              <a:extLst>
                <a:ext uri="{FF2B5EF4-FFF2-40B4-BE49-F238E27FC236}">
                  <a16:creationId xmlns:a16="http://schemas.microsoft.com/office/drawing/2014/main" id="{B9A9A861-A857-1821-1ED3-283B9A8EC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1956" y="3878892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id="{0127E2A6-AD99-C1F4-9E65-FE481CDA4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92" y="3581400"/>
              <a:ext cx="0" cy="317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02" name="Picture 22" descr="Native American Woman Cliparts, Stock Vector and Royalty Free Native  American Woman Illustrations">
              <a:extLst>
                <a:ext uri="{FF2B5EF4-FFF2-40B4-BE49-F238E27FC236}">
                  <a16:creationId xmlns:a16="http://schemas.microsoft.com/office/drawing/2014/main" id="{D5B0673C-DDCC-4184-443B-AB01DDC8E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58" y="2164354"/>
              <a:ext cx="1408328" cy="14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03" name="Group 3102">
            <a:extLst>
              <a:ext uri="{FF2B5EF4-FFF2-40B4-BE49-F238E27FC236}">
                <a16:creationId xmlns:a16="http://schemas.microsoft.com/office/drawing/2014/main" id="{91715B14-1E8F-A6F4-4683-E20463A1C2D5}"/>
              </a:ext>
            </a:extLst>
          </p:cNvPr>
          <p:cNvGrpSpPr/>
          <p:nvPr/>
        </p:nvGrpSpPr>
        <p:grpSpPr>
          <a:xfrm>
            <a:off x="6141451" y="4106537"/>
            <a:ext cx="1694628" cy="1698442"/>
            <a:chOff x="3937820" y="2164354"/>
            <a:chExt cx="4024950" cy="4034009"/>
          </a:xfrm>
        </p:grpSpPr>
        <p:sp>
          <p:nvSpPr>
            <p:cNvPr id="3104" name="TextBox 3103">
              <a:extLst>
                <a:ext uri="{FF2B5EF4-FFF2-40B4-BE49-F238E27FC236}">
                  <a16:creationId xmlns:a16="http://schemas.microsoft.com/office/drawing/2014/main" id="{F156299C-570A-A02C-B580-05CA6D142919}"/>
                </a:ext>
              </a:extLst>
            </p:cNvPr>
            <p:cNvSpPr txBox="1"/>
            <p:nvPr/>
          </p:nvSpPr>
          <p:spPr>
            <a:xfrm>
              <a:off x="4454373" y="3841600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3105" name="TextBox 3104">
              <a:extLst>
                <a:ext uri="{FF2B5EF4-FFF2-40B4-BE49-F238E27FC236}">
                  <a16:creationId xmlns:a16="http://schemas.microsoft.com/office/drawing/2014/main" id="{A199CD44-9FE0-9E47-50E9-0E7B6DFB2F4C}"/>
                </a:ext>
              </a:extLst>
            </p:cNvPr>
            <p:cNvSpPr txBox="1"/>
            <p:nvPr/>
          </p:nvSpPr>
          <p:spPr>
            <a:xfrm>
              <a:off x="6057477" y="31951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3106" name="TextBox 3105">
              <a:extLst>
                <a:ext uri="{FF2B5EF4-FFF2-40B4-BE49-F238E27FC236}">
                  <a16:creationId xmlns:a16="http://schemas.microsoft.com/office/drawing/2014/main" id="{33DCCC90-1CB0-1167-3342-C0A6342321B8}"/>
                </a:ext>
              </a:extLst>
            </p:cNvPr>
            <p:cNvSpPr txBox="1"/>
            <p:nvPr/>
          </p:nvSpPr>
          <p:spPr>
            <a:xfrm>
              <a:off x="5093404" y="282461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3107" name="TextBox 3106">
              <a:extLst>
                <a:ext uri="{FF2B5EF4-FFF2-40B4-BE49-F238E27FC236}">
                  <a16:creationId xmlns:a16="http://schemas.microsoft.com/office/drawing/2014/main" id="{C5FF9803-6F8D-8A9E-45CB-8F9F550CA43D}"/>
                </a:ext>
              </a:extLst>
            </p:cNvPr>
            <p:cNvSpPr txBox="1"/>
            <p:nvPr/>
          </p:nvSpPr>
          <p:spPr>
            <a:xfrm>
              <a:off x="5156320" y="352781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pic>
          <p:nvPicPr>
            <p:cNvPr id="3108" name="Picture 3107" descr="Transparent Background People Clipart, HD Png Download - kindpng">
              <a:extLst>
                <a:ext uri="{FF2B5EF4-FFF2-40B4-BE49-F238E27FC236}">
                  <a16:creationId xmlns:a16="http://schemas.microsoft.com/office/drawing/2014/main" id="{13A101B2-9CB8-EB35-FB58-9CC1C5F6C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45" y="4302888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9" name="Picture 3108" descr="Transparent Background People Clipart, HD Png Download - kindpng">
              <a:extLst>
                <a:ext uri="{FF2B5EF4-FFF2-40B4-BE49-F238E27FC236}">
                  <a16:creationId xmlns:a16="http://schemas.microsoft.com/office/drawing/2014/main" id="{386349E2-10DD-7582-85DF-EF318F558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0" y="4105622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0" name="AutoShape 16" descr="Person Female Light Icon | People Iconpack | Icons-Land">
              <a:extLst>
                <a:ext uri="{FF2B5EF4-FFF2-40B4-BE49-F238E27FC236}">
                  <a16:creationId xmlns:a16="http://schemas.microsoft.com/office/drawing/2014/main" id="{EB529FDF-BF03-C95B-74FE-A6CD262B37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D5D47D5A-66DB-7F86-4D72-571E05456FBA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73" y="3898944"/>
              <a:ext cx="37135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>
              <a:extLst>
                <a:ext uri="{FF2B5EF4-FFF2-40B4-BE49-F238E27FC236}">
                  <a16:creationId xmlns:a16="http://schemas.microsoft.com/office/drawing/2014/main" id="{3C904C68-EBAE-4684-DC1C-6F6E20DC2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373" y="3880059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3" name="Straight Connector 3112">
              <a:extLst>
                <a:ext uri="{FF2B5EF4-FFF2-40B4-BE49-F238E27FC236}">
                  <a16:creationId xmlns:a16="http://schemas.microsoft.com/office/drawing/2014/main" id="{71B4E189-93A4-908A-74B1-CE31FF587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1956" y="3878892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4" name="Straight Connector 3113">
              <a:extLst>
                <a:ext uri="{FF2B5EF4-FFF2-40B4-BE49-F238E27FC236}">
                  <a16:creationId xmlns:a16="http://schemas.microsoft.com/office/drawing/2014/main" id="{C46E3D32-D0DC-1E83-712C-9A76D1E2F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92" y="3581400"/>
              <a:ext cx="0" cy="317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15" name="Picture 22" descr="Native American Woman Cliparts, Stock Vector and Royalty Free Native  American Woman Illustrations">
              <a:extLst>
                <a:ext uri="{FF2B5EF4-FFF2-40B4-BE49-F238E27FC236}">
                  <a16:creationId xmlns:a16="http://schemas.microsoft.com/office/drawing/2014/main" id="{FDC11172-6A9E-D600-3B49-C313DD04C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58" y="2164354"/>
              <a:ext cx="1408328" cy="14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16" name="Group 3115">
            <a:extLst>
              <a:ext uri="{FF2B5EF4-FFF2-40B4-BE49-F238E27FC236}">
                <a16:creationId xmlns:a16="http://schemas.microsoft.com/office/drawing/2014/main" id="{A881C33F-FE9B-CC7F-EA3F-01A006036978}"/>
              </a:ext>
            </a:extLst>
          </p:cNvPr>
          <p:cNvGrpSpPr/>
          <p:nvPr/>
        </p:nvGrpSpPr>
        <p:grpSpPr>
          <a:xfrm>
            <a:off x="9814165" y="4106537"/>
            <a:ext cx="1694628" cy="1698442"/>
            <a:chOff x="3937820" y="2164354"/>
            <a:chExt cx="4024950" cy="4034009"/>
          </a:xfrm>
        </p:grpSpPr>
        <p:sp>
          <p:nvSpPr>
            <p:cNvPr id="3117" name="TextBox 3116">
              <a:extLst>
                <a:ext uri="{FF2B5EF4-FFF2-40B4-BE49-F238E27FC236}">
                  <a16:creationId xmlns:a16="http://schemas.microsoft.com/office/drawing/2014/main" id="{CBC0564F-9FF5-7401-128C-9DEB3506AC87}"/>
                </a:ext>
              </a:extLst>
            </p:cNvPr>
            <p:cNvSpPr txBox="1"/>
            <p:nvPr/>
          </p:nvSpPr>
          <p:spPr>
            <a:xfrm>
              <a:off x="4454373" y="3841600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3118" name="TextBox 3117">
              <a:extLst>
                <a:ext uri="{FF2B5EF4-FFF2-40B4-BE49-F238E27FC236}">
                  <a16:creationId xmlns:a16="http://schemas.microsoft.com/office/drawing/2014/main" id="{58E7BCAD-C437-B760-888B-3BDCF67C179A}"/>
                </a:ext>
              </a:extLst>
            </p:cNvPr>
            <p:cNvSpPr txBox="1"/>
            <p:nvPr/>
          </p:nvSpPr>
          <p:spPr>
            <a:xfrm>
              <a:off x="6057477" y="31951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3119" name="TextBox 3118">
              <a:extLst>
                <a:ext uri="{FF2B5EF4-FFF2-40B4-BE49-F238E27FC236}">
                  <a16:creationId xmlns:a16="http://schemas.microsoft.com/office/drawing/2014/main" id="{F92A02B2-E806-9E2A-9FFC-482546A77CE4}"/>
                </a:ext>
              </a:extLst>
            </p:cNvPr>
            <p:cNvSpPr txBox="1"/>
            <p:nvPr/>
          </p:nvSpPr>
          <p:spPr>
            <a:xfrm>
              <a:off x="5093404" y="282461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3120" name="TextBox 3119">
              <a:extLst>
                <a:ext uri="{FF2B5EF4-FFF2-40B4-BE49-F238E27FC236}">
                  <a16:creationId xmlns:a16="http://schemas.microsoft.com/office/drawing/2014/main" id="{597D7EE9-54E9-3CAE-0AEC-775E90BF4A02}"/>
                </a:ext>
              </a:extLst>
            </p:cNvPr>
            <p:cNvSpPr txBox="1"/>
            <p:nvPr/>
          </p:nvSpPr>
          <p:spPr>
            <a:xfrm>
              <a:off x="5156320" y="352781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pic>
          <p:nvPicPr>
            <p:cNvPr id="3121" name="Picture 3120" descr="Transparent Background People Clipart, HD Png Download - kindpng">
              <a:extLst>
                <a:ext uri="{FF2B5EF4-FFF2-40B4-BE49-F238E27FC236}">
                  <a16:creationId xmlns:a16="http://schemas.microsoft.com/office/drawing/2014/main" id="{75707FCA-F747-B6A5-2AA7-041F763AB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45" y="4302888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2" name="Picture 3121" descr="Transparent Background People Clipart, HD Png Download - kindpng">
              <a:extLst>
                <a:ext uri="{FF2B5EF4-FFF2-40B4-BE49-F238E27FC236}">
                  <a16:creationId xmlns:a16="http://schemas.microsoft.com/office/drawing/2014/main" id="{53E085C4-8052-D79B-1351-A483A472A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0" y="4105622"/>
              <a:ext cx="240982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23" name="AutoShape 16" descr="Person Female Light Icon | People Iconpack | Icons-Land">
              <a:extLst>
                <a:ext uri="{FF2B5EF4-FFF2-40B4-BE49-F238E27FC236}">
                  <a16:creationId xmlns:a16="http://schemas.microsoft.com/office/drawing/2014/main" id="{E563375A-FD37-5929-9324-2679B19971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124" name="Straight Connector 3123">
              <a:extLst>
                <a:ext uri="{FF2B5EF4-FFF2-40B4-BE49-F238E27FC236}">
                  <a16:creationId xmlns:a16="http://schemas.microsoft.com/office/drawing/2014/main" id="{B6BE86A8-6E72-2AA5-42C0-771F919ACF91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73" y="3898944"/>
              <a:ext cx="37135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" name="Straight Connector 3124">
              <a:extLst>
                <a:ext uri="{FF2B5EF4-FFF2-40B4-BE49-F238E27FC236}">
                  <a16:creationId xmlns:a16="http://schemas.microsoft.com/office/drawing/2014/main" id="{65623627-7C60-BA3B-A62F-B54F261C0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373" y="3880059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6" name="Straight Connector 3125">
              <a:extLst>
                <a:ext uri="{FF2B5EF4-FFF2-40B4-BE49-F238E27FC236}">
                  <a16:creationId xmlns:a16="http://schemas.microsoft.com/office/drawing/2014/main" id="{0ED69978-E56C-2D28-CE43-757D79D8D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1956" y="3878892"/>
              <a:ext cx="0" cy="985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7" name="Straight Connector 3126">
              <a:extLst>
                <a:ext uri="{FF2B5EF4-FFF2-40B4-BE49-F238E27FC236}">
                  <a16:creationId xmlns:a16="http://schemas.microsoft.com/office/drawing/2014/main" id="{67ABEA45-A2A8-D915-CD97-8F93CA90E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92" y="3581400"/>
              <a:ext cx="0" cy="317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28" name="Picture 22" descr="Native American Woman Cliparts, Stock Vector and Royalty Free Native  American Woman Illustrations">
              <a:extLst>
                <a:ext uri="{FF2B5EF4-FFF2-40B4-BE49-F238E27FC236}">
                  <a16:creationId xmlns:a16="http://schemas.microsoft.com/office/drawing/2014/main" id="{C5CED500-836B-24CB-22D5-C0BFC02DC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58" y="2164354"/>
              <a:ext cx="1408328" cy="14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33" name="TextBox 3132">
            <a:extLst>
              <a:ext uri="{FF2B5EF4-FFF2-40B4-BE49-F238E27FC236}">
                <a16:creationId xmlns:a16="http://schemas.microsoft.com/office/drawing/2014/main" id="{5D9F9F69-6D2D-AD68-B4EF-F2F7DD915413}"/>
              </a:ext>
            </a:extLst>
          </p:cNvPr>
          <p:cNvSpPr txBox="1"/>
          <p:nvPr/>
        </p:nvSpPr>
        <p:spPr>
          <a:xfrm>
            <a:off x="2522027" y="3585328"/>
            <a:ext cx="2275076" cy="14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3134" name="TextBox 3133">
            <a:extLst>
              <a:ext uri="{FF2B5EF4-FFF2-40B4-BE49-F238E27FC236}">
                <a16:creationId xmlns:a16="http://schemas.microsoft.com/office/drawing/2014/main" id="{8BA94047-FC6E-9EC5-B93E-D74FFD45B1B7}"/>
              </a:ext>
            </a:extLst>
          </p:cNvPr>
          <p:cNvSpPr txBox="1"/>
          <p:nvPr/>
        </p:nvSpPr>
        <p:spPr>
          <a:xfrm>
            <a:off x="6518883" y="3313141"/>
            <a:ext cx="2552950" cy="14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3136" name="TextBox 3135">
            <a:extLst>
              <a:ext uri="{FF2B5EF4-FFF2-40B4-BE49-F238E27FC236}">
                <a16:creationId xmlns:a16="http://schemas.microsoft.com/office/drawing/2014/main" id="{6A6408F9-272A-9EE9-F3CA-66EEBA230FE3}"/>
              </a:ext>
            </a:extLst>
          </p:cNvPr>
          <p:cNvSpPr txBox="1"/>
          <p:nvPr/>
        </p:nvSpPr>
        <p:spPr>
          <a:xfrm>
            <a:off x="4272119" y="3453216"/>
            <a:ext cx="2552950" cy="14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sp>
        <p:nvSpPr>
          <p:cNvPr id="3139" name="AutoShape 16" descr="Person Female Light Icon | People Iconpack | Icons-Land">
            <a:extLst>
              <a:ext uri="{FF2B5EF4-FFF2-40B4-BE49-F238E27FC236}">
                <a16:creationId xmlns:a16="http://schemas.microsoft.com/office/drawing/2014/main" id="{DE1A0311-4AF2-F11D-2D45-6E485D8AC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4964" y="3347446"/>
            <a:ext cx="759926" cy="1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cxnSp>
        <p:nvCxnSpPr>
          <p:cNvPr id="3140" name="Straight Connector 3139">
            <a:extLst>
              <a:ext uri="{FF2B5EF4-FFF2-40B4-BE49-F238E27FC236}">
                <a16:creationId xmlns:a16="http://schemas.microsoft.com/office/drawing/2014/main" id="{06E8C7E9-15D4-AF90-8F0B-A529406335B1}"/>
              </a:ext>
            </a:extLst>
          </p:cNvPr>
          <p:cNvCxnSpPr>
            <a:cxnSpLocks/>
          </p:cNvCxnSpPr>
          <p:nvPr/>
        </p:nvCxnSpPr>
        <p:spPr>
          <a:xfrm>
            <a:off x="1434989" y="3814754"/>
            <a:ext cx="9258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Straight Connector 3140">
            <a:extLst>
              <a:ext uri="{FF2B5EF4-FFF2-40B4-BE49-F238E27FC236}">
                <a16:creationId xmlns:a16="http://schemas.microsoft.com/office/drawing/2014/main" id="{07EFACC3-0B12-A960-EE2C-414F0632A804}"/>
              </a:ext>
            </a:extLst>
          </p:cNvPr>
          <p:cNvCxnSpPr>
            <a:cxnSpLocks/>
          </p:cNvCxnSpPr>
          <p:nvPr/>
        </p:nvCxnSpPr>
        <p:spPr>
          <a:xfrm flipV="1">
            <a:off x="1444039" y="3799019"/>
            <a:ext cx="0" cy="236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2" name="Straight Connector 3141">
            <a:extLst>
              <a:ext uri="{FF2B5EF4-FFF2-40B4-BE49-F238E27FC236}">
                <a16:creationId xmlns:a16="http://schemas.microsoft.com/office/drawing/2014/main" id="{58CE02D6-3B44-3BB9-821B-5F88537014AE}"/>
              </a:ext>
            </a:extLst>
          </p:cNvPr>
          <p:cNvCxnSpPr>
            <a:cxnSpLocks/>
          </p:cNvCxnSpPr>
          <p:nvPr/>
        </p:nvCxnSpPr>
        <p:spPr>
          <a:xfrm flipV="1">
            <a:off x="10689881" y="3793649"/>
            <a:ext cx="0" cy="206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3" name="Straight Connector 3142">
            <a:extLst>
              <a:ext uri="{FF2B5EF4-FFF2-40B4-BE49-F238E27FC236}">
                <a16:creationId xmlns:a16="http://schemas.microsoft.com/office/drawing/2014/main" id="{6039B762-B226-70FB-ECF3-02C307B3608E}"/>
              </a:ext>
            </a:extLst>
          </p:cNvPr>
          <p:cNvCxnSpPr>
            <a:cxnSpLocks/>
          </p:cNvCxnSpPr>
          <p:nvPr/>
        </p:nvCxnSpPr>
        <p:spPr>
          <a:xfrm flipV="1">
            <a:off x="6060082" y="3467100"/>
            <a:ext cx="0" cy="333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2" name="Straight Connector 3171">
            <a:extLst>
              <a:ext uri="{FF2B5EF4-FFF2-40B4-BE49-F238E27FC236}">
                <a16:creationId xmlns:a16="http://schemas.microsoft.com/office/drawing/2014/main" id="{D4B4741F-4407-11D4-0FF9-D742EDC02E9A}"/>
              </a:ext>
            </a:extLst>
          </p:cNvPr>
          <p:cNvCxnSpPr>
            <a:cxnSpLocks/>
          </p:cNvCxnSpPr>
          <p:nvPr/>
        </p:nvCxnSpPr>
        <p:spPr>
          <a:xfrm flipV="1">
            <a:off x="5115277" y="3802442"/>
            <a:ext cx="0" cy="262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7" name="Straight Connector 3176">
            <a:extLst>
              <a:ext uri="{FF2B5EF4-FFF2-40B4-BE49-F238E27FC236}">
                <a16:creationId xmlns:a16="http://schemas.microsoft.com/office/drawing/2014/main" id="{4C9A7253-D973-A10A-3CE7-C77D734B4C18}"/>
              </a:ext>
            </a:extLst>
          </p:cNvPr>
          <p:cNvCxnSpPr>
            <a:cxnSpLocks/>
          </p:cNvCxnSpPr>
          <p:nvPr/>
        </p:nvCxnSpPr>
        <p:spPr>
          <a:xfrm flipV="1">
            <a:off x="3242929" y="3812541"/>
            <a:ext cx="0" cy="262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8" name="Straight Connector 3177">
            <a:extLst>
              <a:ext uri="{FF2B5EF4-FFF2-40B4-BE49-F238E27FC236}">
                <a16:creationId xmlns:a16="http://schemas.microsoft.com/office/drawing/2014/main" id="{866525CF-D4A5-5989-CC71-ADE73EC9BDB6}"/>
              </a:ext>
            </a:extLst>
          </p:cNvPr>
          <p:cNvCxnSpPr>
            <a:cxnSpLocks/>
          </p:cNvCxnSpPr>
          <p:nvPr/>
        </p:nvCxnSpPr>
        <p:spPr>
          <a:xfrm flipV="1">
            <a:off x="6944078" y="3808931"/>
            <a:ext cx="0" cy="262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3" name="Straight Connector 3182">
            <a:extLst>
              <a:ext uri="{FF2B5EF4-FFF2-40B4-BE49-F238E27FC236}">
                <a16:creationId xmlns:a16="http://schemas.microsoft.com/office/drawing/2014/main" id="{0265CCF3-50E5-AF25-99FC-F5CDFFEADA2D}"/>
              </a:ext>
            </a:extLst>
          </p:cNvPr>
          <p:cNvCxnSpPr>
            <a:cxnSpLocks/>
          </p:cNvCxnSpPr>
          <p:nvPr/>
        </p:nvCxnSpPr>
        <p:spPr>
          <a:xfrm flipV="1">
            <a:off x="8755294" y="3801975"/>
            <a:ext cx="0" cy="262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0" descr="Native American Woman Cliparts, Stock Vector and Royalty Free Native  American Woman Illustrations">
            <a:extLst>
              <a:ext uri="{FF2B5EF4-FFF2-40B4-BE49-F238E27FC236}">
                <a16:creationId xmlns:a16="http://schemas.microsoft.com/office/drawing/2014/main" id="{9D71F2D5-C34B-822F-36FD-C199173B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7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12" y="2054241"/>
            <a:ext cx="899856" cy="13497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8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27060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 Staff Ratios Based on Case Workload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752965" y="3617658"/>
            <a:ext cx="9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6356069" y="2971181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391996" y="2600671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454912" y="3303876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49F369-E1FE-7FEC-4B6C-487451BF06E9}"/>
              </a:ext>
            </a:extLst>
          </p:cNvPr>
          <p:cNvCxnSpPr>
            <a:cxnSpLocks/>
          </p:cNvCxnSpPr>
          <p:nvPr/>
        </p:nvCxnSpPr>
        <p:spPr>
          <a:xfrm>
            <a:off x="6200163" y="1783425"/>
            <a:ext cx="0" cy="30409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8F80AF93-52C2-4DBB-7E19-58945315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25" y="1455191"/>
            <a:ext cx="4026204" cy="928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Supervisor (1)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55CA2F0-E696-EA97-FF96-DBB99DD7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25" y="2788387"/>
            <a:ext cx="4026204" cy="928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100"/>
              </a:lnSpc>
            </a:pPr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Six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Children Circle          	   of Care Helpers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7C4FBEA-8D1A-5E5D-6537-3DCD7C2FB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992" y="4200382"/>
            <a:ext cx="4026204" cy="928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Child Care Cases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73CF67E2-E5F5-4691-B738-1E91CAEA2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183" y="1427198"/>
            <a:ext cx="2569782" cy="928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algn="ctr">
              <a:lnSpc>
                <a:spcPts val="3200"/>
              </a:lnSpc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12B6A15-763B-AE88-DBAD-C0A9291B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34" y="2723070"/>
            <a:ext cx="2569783" cy="1480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Indigenous</a:t>
            </a:r>
          </a:p>
          <a:p>
            <a:pPr algn="ctr">
              <a:lnSpc>
                <a:spcPts val="3200"/>
              </a:lnSpc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Keeper (IK)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CCE2B35-1504-5CCE-CD2C-476E5D043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58" y="4552102"/>
            <a:ext cx="2569783" cy="1480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Circle of Care Worker 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D736780-996E-AAFD-D3D4-CD1E7421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880" y="1427198"/>
            <a:ext cx="2569782" cy="928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algn="ctr">
              <a:lnSpc>
                <a:spcPts val="3200"/>
              </a:lnSpc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D298628-0761-802A-77F3-0137E71E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431" y="2723070"/>
            <a:ext cx="2569783" cy="1480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Support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07E766B-7401-CDF1-4959-00CD0374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855" y="4552102"/>
            <a:ext cx="2569783" cy="1480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Visitor Work Station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2" descr="Native American Woman Cliparts, Stock Vector and Royalty Free Native  American Woman Illustrations">
            <a:extLst>
              <a:ext uri="{FF2B5EF4-FFF2-40B4-BE49-F238E27FC236}">
                <a16:creationId xmlns:a16="http://schemas.microsoft.com/office/drawing/2014/main" id="{6CDE2DE4-9D15-EF62-FFCD-30164167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60" y="2774585"/>
            <a:ext cx="912513" cy="9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Native American Woman Cliparts, Stock Vector and Royalty Free Native  American Woman Illustrations">
            <a:extLst>
              <a:ext uri="{FF2B5EF4-FFF2-40B4-BE49-F238E27FC236}">
                <a16:creationId xmlns:a16="http://schemas.microsoft.com/office/drawing/2014/main" id="{3F8D5313-FAF6-994D-0DE5-C6E610AA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61" y="1577276"/>
            <a:ext cx="618710" cy="92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90A5D0-2704-51A9-51C3-8FD8E46CD971}"/>
              </a:ext>
            </a:extLst>
          </p:cNvPr>
          <p:cNvCxnSpPr>
            <a:cxnSpLocks/>
          </p:cNvCxnSpPr>
          <p:nvPr/>
        </p:nvCxnSpPr>
        <p:spPr>
          <a:xfrm flipH="1">
            <a:off x="6896177" y="3450071"/>
            <a:ext cx="28660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59570" y="627348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- Kettle &amp; Stony Point First Nation - Zone One 67 Cases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426380" y="3589665"/>
            <a:ext cx="9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6029484" y="2943188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065411" y="2572678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128327" y="327588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49F369-E1FE-7FEC-4B6C-487451BF06E9}"/>
              </a:ext>
            </a:extLst>
          </p:cNvPr>
          <p:cNvCxnSpPr>
            <a:cxnSpLocks/>
          </p:cNvCxnSpPr>
          <p:nvPr/>
        </p:nvCxnSpPr>
        <p:spPr>
          <a:xfrm>
            <a:off x="6003802" y="1719825"/>
            <a:ext cx="0" cy="30409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8F80AF93-52C2-4DBB-7E19-58945315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178" y="1708480"/>
            <a:ext cx="3197431" cy="861733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 (1)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55CA2F0-E696-EA97-FF96-DBB99DD7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267" y="2964967"/>
            <a:ext cx="3197431" cy="92806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Children Circle of Care Helpers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7C4FBEA-8D1A-5E5D-6537-3DCD7C2FB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656" y="4414094"/>
            <a:ext cx="3197431" cy="92806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 Child Care Cases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D298628-0761-802A-77F3-0137E71E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696" y="2996717"/>
            <a:ext cx="2802408" cy="966717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Support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07E766B-7401-CDF1-4959-00CD0374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867" y="4537578"/>
            <a:ext cx="2802408" cy="869554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Visitor Work</a:t>
            </a:r>
          </a:p>
          <a:p>
            <a:pPr algn="ctr">
              <a:lnSpc>
                <a:spcPts val="28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095625-CB6D-F61D-E862-779473FD48DF}"/>
              </a:ext>
            </a:extLst>
          </p:cNvPr>
          <p:cNvCxnSpPr>
            <a:cxnSpLocks/>
          </p:cNvCxnSpPr>
          <p:nvPr/>
        </p:nvCxnSpPr>
        <p:spPr>
          <a:xfrm>
            <a:off x="2066098" y="2048203"/>
            <a:ext cx="0" cy="788263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512B6A15-763B-AE88-DBAD-C0A9291B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77" y="2312210"/>
            <a:ext cx="2761678" cy="928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Indigenous</a:t>
            </a:r>
          </a:p>
          <a:p>
            <a:pPr algn="ctr">
              <a:lnSpc>
                <a:spcPts val="3000"/>
              </a:lnSpc>
            </a:pP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Keeper 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400605-4409-35AD-CFB6-35EA02640820}"/>
              </a:ext>
            </a:extLst>
          </p:cNvPr>
          <p:cNvSpPr txBox="1"/>
          <p:nvPr/>
        </p:nvSpPr>
        <p:spPr>
          <a:xfrm>
            <a:off x="984570" y="1178203"/>
            <a:ext cx="236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to West Hub IK Supervisor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5A3426-96B0-03AA-F4BC-A07B12F9973E}"/>
              </a:ext>
            </a:extLst>
          </p:cNvPr>
          <p:cNvCxnSpPr>
            <a:cxnSpLocks/>
          </p:cNvCxnSpPr>
          <p:nvPr/>
        </p:nvCxnSpPr>
        <p:spPr>
          <a:xfrm>
            <a:off x="2087544" y="4884311"/>
            <a:ext cx="0" cy="776756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" name="TextBox 3072">
            <a:extLst>
              <a:ext uri="{FF2B5EF4-FFF2-40B4-BE49-F238E27FC236}">
                <a16:creationId xmlns:a16="http://schemas.microsoft.com/office/drawing/2014/main" id="{13D809E4-8042-E4B3-CEC3-690DC7B1515D}"/>
              </a:ext>
            </a:extLst>
          </p:cNvPr>
          <p:cNvSpPr txBox="1"/>
          <p:nvPr/>
        </p:nvSpPr>
        <p:spPr>
          <a:xfrm>
            <a:off x="893013" y="3999545"/>
            <a:ext cx="236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to West Hub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FCCW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Supervisor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CCE2B35-1504-5CCE-CD2C-476E5D043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157851"/>
            <a:ext cx="2761678" cy="1006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 Circle of Care Worker 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2C39C-67D0-EFC0-6B1F-AE53A229303B}"/>
              </a:ext>
            </a:extLst>
          </p:cNvPr>
          <p:cNvSpPr txBox="1"/>
          <p:nvPr/>
        </p:nvSpPr>
        <p:spPr>
          <a:xfrm>
            <a:off x="10104288" y="1193951"/>
            <a:ext cx="163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Staff</a:t>
            </a:r>
          </a:p>
        </p:txBody>
      </p:sp>
    </p:spTree>
    <p:extLst>
      <p:ext uri="{BB962C8B-B14F-4D97-AF65-F5344CB8AC3E}">
        <p14:creationId xmlns:p14="http://schemas.microsoft.com/office/powerpoint/2010/main" val="300788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728" y="152400"/>
            <a:ext cx="11564806" cy="8382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Facility Determination</a:t>
            </a:r>
            <a:endParaRPr lang="en-US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FF0F44-AB4F-C076-06E4-52BB73569D1B}"/>
              </a:ext>
            </a:extLst>
          </p:cNvPr>
          <p:cNvGrpSpPr/>
          <p:nvPr/>
        </p:nvGrpSpPr>
        <p:grpSpPr>
          <a:xfrm>
            <a:off x="1051256" y="2743200"/>
            <a:ext cx="7187684" cy="1520890"/>
            <a:chOff x="1051256" y="2743200"/>
            <a:chExt cx="7187684" cy="1520890"/>
          </a:xfrm>
          <a:noFill/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2C77B3D-5EF1-F156-F733-240705F3CA00}"/>
                </a:ext>
              </a:extLst>
            </p:cNvPr>
            <p:cNvSpPr/>
            <p:nvPr/>
          </p:nvSpPr>
          <p:spPr>
            <a:xfrm>
              <a:off x="7408516" y="3177073"/>
              <a:ext cx="830424" cy="653143"/>
            </a:xfrm>
            <a:prstGeom prst="rightArrow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 w="57150"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808439E-B382-8E95-A887-40E45A0422EE}"/>
                </a:ext>
              </a:extLst>
            </p:cNvPr>
            <p:cNvSpPr/>
            <p:nvPr/>
          </p:nvSpPr>
          <p:spPr>
            <a:xfrm>
              <a:off x="3783573" y="3102428"/>
              <a:ext cx="830424" cy="653143"/>
            </a:xfrm>
            <a:prstGeom prst="rightArrow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 w="57150"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DAFCF68-B486-0872-1D58-987802ED7AA2}"/>
                </a:ext>
              </a:extLst>
            </p:cNvPr>
            <p:cNvSpPr/>
            <p:nvPr/>
          </p:nvSpPr>
          <p:spPr>
            <a:xfrm>
              <a:off x="1051256" y="2743200"/>
              <a:ext cx="2970245" cy="152089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200"/>
                </a:lnSpc>
              </a:pPr>
              <a:r>
                <a: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Indigenous Cases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17CB868-865F-ACFC-5E3F-9862F5B97C2D}"/>
                </a:ext>
              </a:extLst>
            </p:cNvPr>
            <p:cNvSpPr/>
            <p:nvPr/>
          </p:nvSpPr>
          <p:spPr>
            <a:xfrm>
              <a:off x="4654429" y="2743200"/>
              <a:ext cx="2970245" cy="152089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200"/>
                </a:lnSpc>
              </a:pPr>
              <a:r>
                <a: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Determines Staff Requirements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21E7C3-F8A0-0FC4-2D47-0BB5E73D3220}"/>
              </a:ext>
            </a:extLst>
          </p:cNvPr>
          <p:cNvSpPr/>
          <p:nvPr/>
        </p:nvSpPr>
        <p:spPr>
          <a:xfrm>
            <a:off x="8257602" y="2743200"/>
            <a:ext cx="2970245" cy="15208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</a:p>
          <a:p>
            <a:pPr algn="ctr">
              <a:lnSpc>
                <a:spcPts val="32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97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728" y="152400"/>
            <a:ext cx="11564806" cy="8382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Facility Determination</a:t>
            </a:r>
            <a:endParaRPr lang="en-US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7516-3D8C-97B2-FB3A-AABA295C0FCE}"/>
              </a:ext>
            </a:extLst>
          </p:cNvPr>
          <p:cNvSpPr txBox="1"/>
          <p:nvPr/>
        </p:nvSpPr>
        <p:spPr>
          <a:xfrm>
            <a:off x="759870" y="1327985"/>
            <a:ext cx="106722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Office Square Footage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below numbers should give you an idea of the typical sizes for different types of work areas within the office space:</a:t>
            </a:r>
          </a:p>
          <a:p>
            <a:pPr algn="l"/>
            <a:endParaRPr lang="en-CA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 Private or Shared Office: 200 to 400 square feet</a:t>
            </a:r>
          </a:p>
          <a:p>
            <a:pPr indent="541338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C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WECAS</a:t>
            </a:r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Leamington Office average 434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feet per employee</a:t>
            </a:r>
            <a:endParaRPr lang="en-CA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Medium Private or Shared Office: 150 to 250 square feet</a:t>
            </a:r>
          </a:p>
          <a:p>
            <a:pPr indent="541338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 Private Office: 90 to 150 square feet</a:t>
            </a:r>
          </a:p>
          <a:p>
            <a:pPr indent="541338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 Space Workstations: 60 to 110 square feet per employee</a:t>
            </a:r>
          </a:p>
          <a:p>
            <a:pPr indent="541338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C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Group Areas: 80 to 100 square feet per employe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0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6094" y="171062"/>
            <a:ext cx="11564806" cy="8382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en-US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E2FD9-17EF-BAB6-FE5A-77EB93F66FA5}"/>
              </a:ext>
            </a:extLst>
          </p:cNvPr>
          <p:cNvSpPr txBox="1"/>
          <p:nvPr/>
        </p:nvSpPr>
        <p:spPr>
          <a:xfrm>
            <a:off x="1567815" y="1992086"/>
            <a:ext cx="904136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C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Mnaasged (</a:t>
            </a:r>
            <a:r>
              <a:rPr lang="en-CA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Minaaseged</a:t>
            </a:r>
            <a:r>
              <a:rPr lang="en-C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means, </a:t>
            </a:r>
          </a:p>
          <a:p>
            <a:pPr algn="ctr" rtl="0" fontAlgn="base"/>
            <a:r>
              <a:rPr lang="en-C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"The Beautiful Rays of the Rising Sun, Shedding Light</a:t>
            </a:r>
          </a:p>
          <a:p>
            <a:pPr algn="ctr" rtl="0" fontAlgn="base"/>
            <a:r>
              <a:rPr lang="en-C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the Future - Our Children"</a:t>
            </a:r>
          </a:p>
          <a:p>
            <a:pPr algn="ctr" rtl="0" fontAlgn="base"/>
            <a:r>
              <a:rPr lang="en-C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ctr" rtl="0" fontAlgn="base"/>
            <a:r>
              <a:rPr lang="en-C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Name Mnaasged Was Given To Us By Elder Mary Sturgeon,</a:t>
            </a:r>
          </a:p>
          <a:p>
            <a:pPr algn="ctr" rtl="0" fontAlgn="base"/>
            <a:r>
              <a:rPr lang="en-C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Chippewa of the Thames First Nation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27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3597" y="145408"/>
            <a:ext cx="11564806" cy="8382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Ideal Facility Determination</a:t>
            </a:r>
            <a:endParaRPr lang="en-US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7516-3D8C-97B2-FB3A-AABA295C0FCE}"/>
              </a:ext>
            </a:extLst>
          </p:cNvPr>
          <p:cNvSpPr txBox="1"/>
          <p:nvPr/>
        </p:nvSpPr>
        <p:spPr>
          <a:xfrm>
            <a:off x="573259" y="1467944"/>
            <a:ext cx="1067225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Square Footage Mnaasged Facilities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include Hallways, Bathrooms, Board Rooms, Interview Rooms, Furnace &amp; Electrical Rooms, Storage Rooms, Lunch Room, Kitchen, Janitorial Room, Reception, Future Space Requirements, Covid 19 Protocol Entrance Space and Actual Office Space…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Square Feet per Employee </a:t>
            </a:r>
          </a:p>
          <a:p>
            <a:pPr algn="ctr"/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(Subject to Architecture Analysis and Actual Space Available on First Nations (Very Limited Space Available On First Nations) </a:t>
            </a:r>
            <a:endParaRPr lang="en-C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8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66489" y="1119673"/>
            <a:ext cx="11411081" cy="531634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0640" y="958078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Facility Requirements Overview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3E85A6-1F47-8A40-7734-485AB7341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15731"/>
              </p:ext>
            </p:extLst>
          </p:nvPr>
        </p:nvGraphicFramePr>
        <p:xfrm>
          <a:off x="503998" y="1265066"/>
          <a:ext cx="11130546" cy="50527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6546">
                  <a:extLst>
                    <a:ext uri="{9D8B030D-6E8A-4147-A177-3AD203B41FA5}">
                      <a16:colId xmlns:a16="http://schemas.microsoft.com/office/drawing/2014/main" val="4289344482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val="270374786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96821262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18195724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077042989"/>
                    </a:ext>
                  </a:extLst>
                </a:gridCol>
                <a:gridCol w="1021467">
                  <a:extLst>
                    <a:ext uri="{9D8B030D-6E8A-4147-A177-3AD203B41FA5}">
                      <a16:colId xmlns:a16="http://schemas.microsoft.com/office/drawing/2014/main" val="2925194067"/>
                    </a:ext>
                  </a:extLst>
                </a:gridCol>
                <a:gridCol w="1246533">
                  <a:extLst>
                    <a:ext uri="{9D8B030D-6E8A-4147-A177-3AD203B41FA5}">
                      <a16:colId xmlns:a16="http://schemas.microsoft.com/office/drawing/2014/main" val="312437273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84773629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/>
                      <a:endParaRPr lang="en-CA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779558542"/>
                  </a:ext>
                </a:extLst>
              </a:tr>
              <a:tr h="91319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Zones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Cases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Ideal Facility Sq. Feet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</a:t>
                      </a:r>
                    </a:p>
                    <a:p>
                      <a:pPr algn="ctr"/>
                      <a:r>
                        <a:rPr lang="en-C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Space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Prospect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Sq. Feet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Tenure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550231935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Kettle &amp; Stony Point 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Lease 5 Year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1540898656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Aamjiwnaang FN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2,300 +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Lease 5 Year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3554556581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London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Buy or Lease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3005331145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</a:t>
                      </a: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Head Office FN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Build Then Lease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3064758111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Delaware Nation FN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4,006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Lease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1949183183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Leamington </a:t>
                      </a:r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(Western Hub)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Lease From CFN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1835580173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Windsor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Buy/Lease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589334384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261836942"/>
                  </a:ext>
                </a:extLst>
              </a:tr>
              <a:tr h="117198">
                <a:tc gridSpan="8">
                  <a:txBody>
                    <a:bodyPr/>
                    <a:lstStyle/>
                    <a:p>
                      <a:pPr algn="ct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/>
                </a:tc>
                <a:tc hMerge="1">
                  <a:txBody>
                    <a:bodyPr/>
                    <a:lstStyle/>
                    <a:p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55021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66489" y="1119673"/>
            <a:ext cx="11411081" cy="531634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0640" y="958078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Facility Requirements Overview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3E85A6-1F47-8A40-7734-485AB7341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06882"/>
              </p:ext>
            </p:extLst>
          </p:nvPr>
        </p:nvGraphicFramePr>
        <p:xfrm>
          <a:off x="470416" y="1220438"/>
          <a:ext cx="11198045" cy="50553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6546">
                  <a:extLst>
                    <a:ext uri="{9D8B030D-6E8A-4147-A177-3AD203B41FA5}">
                      <a16:colId xmlns:a16="http://schemas.microsoft.com/office/drawing/2014/main" val="4289344482"/>
                    </a:ext>
                  </a:extLst>
                </a:gridCol>
                <a:gridCol w="3247126">
                  <a:extLst>
                    <a:ext uri="{9D8B030D-6E8A-4147-A177-3AD203B41FA5}">
                      <a16:colId xmlns:a16="http://schemas.microsoft.com/office/drawing/2014/main" val="2703747862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val="2968212621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2181957242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407704298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925194067"/>
                    </a:ext>
                  </a:extLst>
                </a:gridCol>
                <a:gridCol w="1505296">
                  <a:extLst>
                    <a:ext uri="{9D8B030D-6E8A-4147-A177-3AD203B41FA5}">
                      <a16:colId xmlns:a16="http://schemas.microsoft.com/office/drawing/2014/main" val="312437273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847736298"/>
                    </a:ext>
                  </a:extLst>
                </a:gridCol>
              </a:tblGrid>
              <a:tr h="92613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Service Zones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Cases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 Services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CAS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Teams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Wave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Date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Wave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Date</a:t>
                      </a:r>
                    </a:p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 Wave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550231935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Kettle &amp; Stony Point FN 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Jan/2024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1540898656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Aamjiwnaang FN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Jan/2024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3554556581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London (City)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3005331145"/>
                  </a:ext>
                </a:extLst>
              </a:tr>
              <a:tr h="64480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r>
                        <a:rPr lang="en-C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</a:t>
                      </a: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Head Office FN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3064758111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Delaware Nation FN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LINCK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Feb/2024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1949183183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Leamington </a:t>
                      </a:r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(Western Hub)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1835580173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Windsor (City)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WECAS</a:t>
                      </a:r>
                      <a:endParaRPr lang="en-C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589334384"/>
                  </a:ext>
                </a:extLst>
              </a:tr>
              <a:tr h="463073"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87136" marR="87136" marT="43576" marB="435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261836942"/>
                  </a:ext>
                </a:extLst>
              </a:tr>
              <a:tr h="242947">
                <a:tc gridSpan="8">
                  <a:txBody>
                    <a:bodyPr/>
                    <a:lstStyle/>
                    <a:p>
                      <a:pPr algn="ct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/>
                </a:tc>
                <a:tc hMerge="1">
                  <a:txBody>
                    <a:bodyPr/>
                    <a:lstStyle/>
                    <a:p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36" marR="87136" marT="43576" marB="43576" anchor="ctr"/>
                </a:tc>
                <a:extLst>
                  <a:ext uri="{0D108BD9-81ED-4DB2-BD59-A6C34878D82A}">
                    <a16:rowId xmlns:a16="http://schemas.microsoft.com/office/drawing/2014/main" val="55021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352426"/>
            <a:ext cx="11662780" cy="6276974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454373" y="3841600"/>
            <a:ext cx="9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6057477" y="319512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093404" y="282461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156320" y="3527818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5A34D1D-315D-AA87-4449-BA9558AE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308" y="1788126"/>
            <a:ext cx="6145312" cy="3479384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3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352426"/>
            <a:ext cx="11662780" cy="6276974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454373" y="3841600"/>
            <a:ext cx="9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6057477" y="319512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093404" y="282461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156320" y="3527818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A2D5B-055F-3E0E-EDDE-50DF1189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1039" y="289881"/>
            <a:ext cx="8567581" cy="630935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FB10F-4B11-673A-F264-FB67172D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</p:spPr>
        <p:txBody>
          <a:bodyPr/>
          <a:lstStyle/>
          <a:p>
            <a:fld id="{A059BD40-9E08-4214-8608-E0528A81661B}" type="datetime1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71A13-DE97-FA28-3AE3-B0426439BD1A}"/>
              </a:ext>
            </a:extLst>
          </p:cNvPr>
          <p:cNvSpPr txBox="1">
            <a:spLocks/>
          </p:cNvSpPr>
          <p:nvPr/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en-US"/>
            </a:defPPr>
            <a:lvl1pPr marL="0" algn="r" defTabSz="4572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2FE3D-CFB6-D7C0-47FB-C8EBE2142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80" y="304800"/>
            <a:ext cx="11616612" cy="6324600"/>
          </a:xfrm>
          <a:prstGeom prst="rect">
            <a:avLst/>
          </a:prstGeom>
          <a:noFill/>
          <a:ln w="63500" cap="sq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B9AF01-32C1-8657-D60A-FF5B34FDE2EC}"/>
              </a:ext>
            </a:extLst>
          </p:cNvPr>
          <p:cNvSpPr txBox="1">
            <a:spLocks noChangeArrowheads="1"/>
          </p:cNvSpPr>
          <p:nvPr/>
        </p:nvSpPr>
        <p:spPr>
          <a:xfrm>
            <a:off x="6593814" y="5055713"/>
            <a:ext cx="4343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F11512A-74E7-0A3A-DD46-9B7071C9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144" y="823112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Miigwech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463115D-4AB1-4A0B-EF10-511851FF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11" b="89522" l="4103" r="97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5156">
            <a:off x="7673080" y="2003054"/>
            <a:ext cx="4387252" cy="24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E916EE-9A95-1994-4C92-29C4C52C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271" y="503240"/>
            <a:ext cx="8567581" cy="630935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EE5297-C029-9D90-85FB-C743D41E3D0B}"/>
              </a:ext>
            </a:extLst>
          </p:cNvPr>
          <p:cNvSpPr txBox="1"/>
          <p:nvPr/>
        </p:nvSpPr>
        <p:spPr>
          <a:xfrm>
            <a:off x="1212952" y="1429635"/>
            <a:ext cx="29792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Anushiik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DA9D10-F767-F66A-0F5E-B4E2D5752E39}"/>
              </a:ext>
            </a:extLst>
          </p:cNvPr>
          <p:cNvSpPr txBox="1"/>
          <p:nvPr/>
        </p:nvSpPr>
        <p:spPr>
          <a:xfrm>
            <a:off x="1159245" y="3216902"/>
            <a:ext cx="3322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Yaw^ko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2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728" y="152400"/>
            <a:ext cx="11564806" cy="8382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 – Child and Family Services</a:t>
            </a:r>
            <a:endParaRPr lang="en-US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E2FD9-17EF-BAB6-FE5A-77EB93F66FA5}"/>
              </a:ext>
            </a:extLst>
          </p:cNvPr>
          <p:cNvSpPr txBox="1"/>
          <p:nvPr/>
        </p:nvSpPr>
        <p:spPr>
          <a:xfrm>
            <a:off x="702906" y="1229314"/>
            <a:ext cx="10786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Mnaasged Provides Various Child Welfare Programs  and Services to Indigenous Families and Children using Holistic Indigenous Cultural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eliefs and Values of It’s Six First Nation Members.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Mnaasged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C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Licenced (June 21, 2021) to Deliver Alternative Care (Foster) Services in Southwestern Ontario using the Family “Heart and Spirit Program”.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Mnaasged is on Schedule to have Full Childrens Aid Society Designation by June 21, 2025.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966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533453" y="1192732"/>
            <a:ext cx="11077088" cy="5109643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dirty="0"/>
              <a:t>Population</a:t>
            </a:r>
          </a:p>
        </p:txBody>
      </p:sp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29337FBB-007A-014E-50DC-3478FBEB1C1D}"/>
              </a:ext>
            </a:extLst>
          </p:cNvPr>
          <p:cNvGrpSpPr/>
          <p:nvPr/>
        </p:nvGrpSpPr>
        <p:grpSpPr>
          <a:xfrm>
            <a:off x="3952949" y="2100465"/>
            <a:ext cx="4286101" cy="3450159"/>
            <a:chOff x="3952949" y="1951169"/>
            <a:chExt cx="4286101" cy="34501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F32847-5B3E-DC16-3B6E-DAD7CFC0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2949" y="1951169"/>
              <a:ext cx="4286101" cy="345015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2C8D17-E8C3-8B99-FF27-5AE7DD473C4B}"/>
                </a:ext>
              </a:extLst>
            </p:cNvPr>
            <p:cNvSpPr txBox="1"/>
            <p:nvPr/>
          </p:nvSpPr>
          <p:spPr>
            <a:xfrm>
              <a:off x="4452976" y="3846529"/>
              <a:ext cx="787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Lake</a:t>
              </a:r>
            </a:p>
            <a:p>
              <a:r>
                <a:rPr lang="en-CA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St. Clair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1170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Five Children Aid Societies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(CAS)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Southwestern Ontario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037780" y="4569565"/>
            <a:ext cx="9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6454881" y="348138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201903" y="3009819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239024" y="3919173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3A02D-4BA1-BD08-57DC-9E5F97915193}"/>
              </a:ext>
            </a:extLst>
          </p:cNvPr>
          <p:cNvSpPr txBox="1"/>
          <p:nvPr/>
        </p:nvSpPr>
        <p:spPr>
          <a:xfrm>
            <a:off x="6231279" y="2654764"/>
            <a:ext cx="143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Middlesex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BD862-BE2E-99A2-4E7B-3734371E9A2A}"/>
              </a:ext>
            </a:extLst>
          </p:cNvPr>
          <p:cNvSpPr txBox="1"/>
          <p:nvPr/>
        </p:nvSpPr>
        <p:spPr>
          <a:xfrm>
            <a:off x="1056741" y="1392791"/>
            <a:ext cx="1052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Territories Determined by County - Major Cities in Each County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750A57-0177-618B-93BE-2AB2AF48B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8" y="2432604"/>
            <a:ext cx="1154430" cy="1154430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/>
        </p:spPr>
      </p:pic>
      <p:sp>
        <p:nvSpPr>
          <p:cNvPr id="3086" name="TextBox 3085">
            <a:extLst>
              <a:ext uri="{FF2B5EF4-FFF2-40B4-BE49-F238E27FC236}">
                <a16:creationId xmlns:a16="http://schemas.microsoft.com/office/drawing/2014/main" id="{D070FD4E-71B3-45F3-5E90-B599EEFE0A56}"/>
              </a:ext>
            </a:extLst>
          </p:cNvPr>
          <p:cNvSpPr txBox="1"/>
          <p:nvPr/>
        </p:nvSpPr>
        <p:spPr>
          <a:xfrm>
            <a:off x="9089818" y="5470563"/>
            <a:ext cx="235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Each CAS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9BC1F8-9B7E-C551-87EC-E2EB48ACB134}"/>
              </a:ext>
            </a:extLst>
          </p:cNvPr>
          <p:cNvGrpSpPr/>
          <p:nvPr/>
        </p:nvGrpSpPr>
        <p:grpSpPr>
          <a:xfrm>
            <a:off x="6837880" y="2565480"/>
            <a:ext cx="3255135" cy="656988"/>
            <a:chOff x="6837880" y="2416184"/>
            <a:chExt cx="3255135" cy="656988"/>
          </a:xfrm>
        </p:grpSpPr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D2588DBB-0548-3771-EF7A-E9B57D81D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7617" y="2542165"/>
              <a:ext cx="2477067" cy="43555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6F1D46-B825-9EE8-7501-C82921CBE1CB}"/>
                </a:ext>
              </a:extLst>
            </p:cNvPr>
            <p:cNvSpPr txBox="1"/>
            <p:nvPr/>
          </p:nvSpPr>
          <p:spPr>
            <a:xfrm>
              <a:off x="8915645" y="2416184"/>
              <a:ext cx="117737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London</a:t>
              </a:r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50E4D4B4-2009-2766-C152-42D9B8235F82}"/>
                </a:ext>
              </a:extLst>
            </p:cNvPr>
            <p:cNvSpPr/>
            <p:nvPr/>
          </p:nvSpPr>
          <p:spPr>
            <a:xfrm>
              <a:off x="6837880" y="2818635"/>
              <a:ext cx="299475" cy="254537"/>
            </a:xfrm>
            <a:prstGeom prst="star5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4E15D-0892-7377-96FC-FCFBD1E07CF5}"/>
              </a:ext>
            </a:extLst>
          </p:cNvPr>
          <p:cNvGrpSpPr/>
          <p:nvPr/>
        </p:nvGrpSpPr>
        <p:grpSpPr>
          <a:xfrm>
            <a:off x="7200249" y="3420348"/>
            <a:ext cx="2913561" cy="505315"/>
            <a:chOff x="7200249" y="3271052"/>
            <a:chExt cx="2913561" cy="50531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B0FC42-1CC9-38B3-A973-DA8A37119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49851" y="3413698"/>
              <a:ext cx="2175274" cy="17324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0" name="Star: 5 Points 3079">
              <a:extLst>
                <a:ext uri="{FF2B5EF4-FFF2-40B4-BE49-F238E27FC236}">
                  <a16:creationId xmlns:a16="http://schemas.microsoft.com/office/drawing/2014/main" id="{4B0097F7-CEE6-4C6A-DA85-2F48F8C7F6E2}"/>
                </a:ext>
              </a:extLst>
            </p:cNvPr>
            <p:cNvSpPr/>
            <p:nvPr/>
          </p:nvSpPr>
          <p:spPr>
            <a:xfrm>
              <a:off x="7200249" y="3271052"/>
              <a:ext cx="299475" cy="254537"/>
            </a:xfrm>
            <a:prstGeom prst="star5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0" name="TextBox 3089">
              <a:extLst>
                <a:ext uri="{FF2B5EF4-FFF2-40B4-BE49-F238E27FC236}">
                  <a16:creationId xmlns:a16="http://schemas.microsoft.com/office/drawing/2014/main" id="{C1C193A8-BD52-ED3D-DA5F-2FEEC6D60850}"/>
                </a:ext>
              </a:extLst>
            </p:cNvPr>
            <p:cNvSpPr txBox="1"/>
            <p:nvPr/>
          </p:nvSpPr>
          <p:spPr>
            <a:xfrm>
              <a:off x="8936440" y="3407035"/>
              <a:ext cx="117737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 Thomas</a:t>
              </a:r>
            </a:p>
          </p:txBody>
        </p:sp>
      </p:grpSp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8DB59688-4035-1713-A408-762D26D1EB15}"/>
              </a:ext>
            </a:extLst>
          </p:cNvPr>
          <p:cNvGrpSpPr/>
          <p:nvPr/>
        </p:nvGrpSpPr>
        <p:grpSpPr>
          <a:xfrm>
            <a:off x="3234451" y="2892911"/>
            <a:ext cx="2093994" cy="829596"/>
            <a:chOff x="3234451" y="2743615"/>
            <a:chExt cx="2093994" cy="829596"/>
          </a:xfrm>
        </p:grpSpPr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CE5259E5-17FE-0F95-F11C-89C363F1C7F3}"/>
                </a:ext>
              </a:extLst>
            </p:cNvPr>
            <p:cNvCxnSpPr>
              <a:cxnSpLocks/>
            </p:cNvCxnSpPr>
            <p:nvPr/>
          </p:nvCxnSpPr>
          <p:spPr>
            <a:xfrm>
              <a:off x="3944235" y="2958864"/>
              <a:ext cx="1185623" cy="511777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6E030992-C0AA-6AFF-55D2-60DBA9A032FD}"/>
                </a:ext>
              </a:extLst>
            </p:cNvPr>
            <p:cNvSpPr txBox="1"/>
            <p:nvPr/>
          </p:nvSpPr>
          <p:spPr>
            <a:xfrm>
              <a:off x="3234451" y="2743615"/>
              <a:ext cx="117737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Sarnia</a:t>
              </a:r>
            </a:p>
          </p:txBody>
        </p:sp>
        <p:sp>
          <p:nvSpPr>
            <p:cNvPr id="3091" name="Star: 5 Points 3090">
              <a:extLst>
                <a:ext uri="{FF2B5EF4-FFF2-40B4-BE49-F238E27FC236}">
                  <a16:creationId xmlns:a16="http://schemas.microsoft.com/office/drawing/2014/main" id="{02ABE791-97F3-1B01-C9F3-0AA54D639344}"/>
                </a:ext>
              </a:extLst>
            </p:cNvPr>
            <p:cNvSpPr/>
            <p:nvPr/>
          </p:nvSpPr>
          <p:spPr>
            <a:xfrm>
              <a:off x="5028970" y="3318674"/>
              <a:ext cx="299475" cy="254537"/>
            </a:xfrm>
            <a:prstGeom prst="star5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18" name="Group 3117">
            <a:extLst>
              <a:ext uri="{FF2B5EF4-FFF2-40B4-BE49-F238E27FC236}">
                <a16:creationId xmlns:a16="http://schemas.microsoft.com/office/drawing/2014/main" id="{6957D0A8-0627-C13C-FC03-3179121C0072}"/>
              </a:ext>
            </a:extLst>
          </p:cNvPr>
          <p:cNvGrpSpPr/>
          <p:nvPr/>
        </p:nvGrpSpPr>
        <p:grpSpPr>
          <a:xfrm>
            <a:off x="2010089" y="4102805"/>
            <a:ext cx="2235680" cy="590465"/>
            <a:chOff x="2010089" y="3953509"/>
            <a:chExt cx="2235680" cy="590465"/>
          </a:xfrm>
        </p:grpSpPr>
        <p:cxnSp>
          <p:nvCxnSpPr>
            <p:cNvPr id="3076" name="Straight Connector 3075">
              <a:extLst>
                <a:ext uri="{FF2B5EF4-FFF2-40B4-BE49-F238E27FC236}">
                  <a16:creationId xmlns:a16="http://schemas.microsoft.com/office/drawing/2014/main" id="{A5C24B90-66D6-6F2C-1720-48A293B42E40}"/>
                </a:ext>
              </a:extLst>
            </p:cNvPr>
            <p:cNvCxnSpPr>
              <a:cxnSpLocks/>
            </p:cNvCxnSpPr>
            <p:nvPr/>
          </p:nvCxnSpPr>
          <p:spPr>
            <a:xfrm>
              <a:off x="3017936" y="4194831"/>
              <a:ext cx="1061519" cy="215837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E2499970-C345-38C5-5B7A-4808AF7AAF18}"/>
                </a:ext>
              </a:extLst>
            </p:cNvPr>
            <p:cNvSpPr txBox="1"/>
            <p:nvPr/>
          </p:nvSpPr>
          <p:spPr>
            <a:xfrm>
              <a:off x="2010089" y="3953509"/>
              <a:ext cx="117737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Windsor</a:t>
              </a:r>
            </a:p>
          </p:txBody>
        </p:sp>
        <p:sp>
          <p:nvSpPr>
            <p:cNvPr id="3099" name="Star: 5 Points 3098">
              <a:extLst>
                <a:ext uri="{FF2B5EF4-FFF2-40B4-BE49-F238E27FC236}">
                  <a16:creationId xmlns:a16="http://schemas.microsoft.com/office/drawing/2014/main" id="{4C89EE1F-8BF8-393A-C2BD-0E20DE003426}"/>
                </a:ext>
              </a:extLst>
            </p:cNvPr>
            <p:cNvSpPr/>
            <p:nvPr/>
          </p:nvSpPr>
          <p:spPr>
            <a:xfrm>
              <a:off x="3946294" y="4289437"/>
              <a:ext cx="299475" cy="254537"/>
            </a:xfrm>
            <a:prstGeom prst="star5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20" name="Group 3119">
            <a:extLst>
              <a:ext uri="{FF2B5EF4-FFF2-40B4-BE49-F238E27FC236}">
                <a16:creationId xmlns:a16="http://schemas.microsoft.com/office/drawing/2014/main" id="{AB21F675-930F-836C-FAB2-79040CF0C027}"/>
              </a:ext>
            </a:extLst>
          </p:cNvPr>
          <p:cNvGrpSpPr/>
          <p:nvPr/>
        </p:nvGrpSpPr>
        <p:grpSpPr>
          <a:xfrm>
            <a:off x="5545502" y="4253538"/>
            <a:ext cx="2180538" cy="1043745"/>
            <a:chOff x="5545502" y="4104242"/>
            <a:chExt cx="2180538" cy="1043745"/>
          </a:xfrm>
        </p:grpSpPr>
        <p:cxnSp>
          <p:nvCxnSpPr>
            <p:cNvPr id="3072" name="Straight Connector 3071">
              <a:extLst>
                <a:ext uri="{FF2B5EF4-FFF2-40B4-BE49-F238E27FC236}">
                  <a16:creationId xmlns:a16="http://schemas.microsoft.com/office/drawing/2014/main" id="{B0D636C8-74ED-7F23-44B6-E8D00FA6F9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24999" y="4242290"/>
              <a:ext cx="1475250" cy="736922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2" name="TextBox 3101">
              <a:extLst>
                <a:ext uri="{FF2B5EF4-FFF2-40B4-BE49-F238E27FC236}">
                  <a16:creationId xmlns:a16="http://schemas.microsoft.com/office/drawing/2014/main" id="{5C6D409F-E1CF-3326-D551-862776088DF3}"/>
                </a:ext>
              </a:extLst>
            </p:cNvPr>
            <p:cNvSpPr txBox="1"/>
            <p:nvPr/>
          </p:nvSpPr>
          <p:spPr>
            <a:xfrm>
              <a:off x="6548670" y="4778655"/>
              <a:ext cx="117737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Chatham</a:t>
              </a:r>
            </a:p>
          </p:txBody>
        </p:sp>
        <p:sp>
          <p:nvSpPr>
            <p:cNvPr id="3103" name="Star: 5 Points 3102">
              <a:extLst>
                <a:ext uri="{FF2B5EF4-FFF2-40B4-BE49-F238E27FC236}">
                  <a16:creationId xmlns:a16="http://schemas.microsoft.com/office/drawing/2014/main" id="{1A68D0B0-CF24-E325-6070-F29804A72688}"/>
                </a:ext>
              </a:extLst>
            </p:cNvPr>
            <p:cNvSpPr/>
            <p:nvPr/>
          </p:nvSpPr>
          <p:spPr>
            <a:xfrm>
              <a:off x="5545502" y="4104242"/>
              <a:ext cx="299475" cy="254537"/>
            </a:xfrm>
            <a:prstGeom prst="star5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15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519282" y="1110343"/>
            <a:ext cx="11077088" cy="529045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dirty="0"/>
              <a:t>Population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Five Children Aid Societies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(CAS)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Southwestern Ontario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A9331-E92E-DA9B-1373-7CDA726B7162}"/>
              </a:ext>
            </a:extLst>
          </p:cNvPr>
          <p:cNvGrpSpPr/>
          <p:nvPr/>
        </p:nvGrpSpPr>
        <p:grpSpPr>
          <a:xfrm>
            <a:off x="3952949" y="1876521"/>
            <a:ext cx="4286101" cy="3450159"/>
            <a:chOff x="3952949" y="1876521"/>
            <a:chExt cx="4286101" cy="34501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24FFBC-9839-C4B9-CBA8-2A6BD9DD1FAE}"/>
                </a:ext>
              </a:extLst>
            </p:cNvPr>
            <p:cNvGrpSpPr/>
            <p:nvPr/>
          </p:nvGrpSpPr>
          <p:grpSpPr>
            <a:xfrm>
              <a:off x="3952949" y="1876521"/>
              <a:ext cx="4286101" cy="3450159"/>
              <a:chOff x="3952949" y="1951169"/>
              <a:chExt cx="4286101" cy="345015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7F32847-5B3E-DC16-3B6E-DAD7CFC09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2949" y="1951169"/>
                <a:ext cx="4286101" cy="345015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2C8D17-E8C3-8B99-FF27-5AE7DD473C4B}"/>
                  </a:ext>
                </a:extLst>
              </p:cNvPr>
              <p:cNvSpPr txBox="1"/>
              <p:nvPr/>
            </p:nvSpPr>
            <p:spPr>
              <a:xfrm>
                <a:off x="4452976" y="3846529"/>
                <a:ext cx="78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Lake</a:t>
                </a:r>
              </a:p>
              <a:p>
                <a:r>
                  <a:rPr lang="en-CA" sz="1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St. Clair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2789D2-FEB4-E6BB-E11E-FB94278234B2}"/>
                </a:ext>
              </a:extLst>
            </p:cNvPr>
            <p:cNvSpPr txBox="1"/>
            <p:nvPr/>
          </p:nvSpPr>
          <p:spPr>
            <a:xfrm>
              <a:off x="4037780" y="4364283"/>
              <a:ext cx="912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ECD0D4-303D-13AF-DD11-B8076224D1C7}"/>
                </a:ext>
              </a:extLst>
            </p:cNvPr>
            <p:cNvSpPr txBox="1"/>
            <p:nvPr/>
          </p:nvSpPr>
          <p:spPr>
            <a:xfrm>
              <a:off x="6915815" y="3133837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601639-F0F9-BD4B-EE20-A7624B6C5ECB}"/>
                </a:ext>
              </a:extLst>
            </p:cNvPr>
            <p:cNvSpPr txBox="1"/>
            <p:nvPr/>
          </p:nvSpPr>
          <p:spPr>
            <a:xfrm>
              <a:off x="5201903" y="2860523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8BB43-E825-4678-EE47-446A6E8A9DB2}"/>
                </a:ext>
              </a:extLst>
            </p:cNvPr>
            <p:cNvSpPr txBox="1"/>
            <p:nvPr/>
          </p:nvSpPr>
          <p:spPr>
            <a:xfrm>
              <a:off x="5240458" y="3856568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3A02D-4BA1-BD08-57DC-9E5F97915193}"/>
                </a:ext>
              </a:extLst>
            </p:cNvPr>
            <p:cNvSpPr txBox="1"/>
            <p:nvPr/>
          </p:nvSpPr>
          <p:spPr>
            <a:xfrm>
              <a:off x="6271576" y="2543364"/>
              <a:ext cx="1430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Middlesex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1ABD862-BE2E-99A2-4E7B-3734371E9A2A}"/>
              </a:ext>
            </a:extLst>
          </p:cNvPr>
          <p:cNvSpPr txBox="1"/>
          <p:nvPr/>
        </p:nvSpPr>
        <p:spPr>
          <a:xfrm>
            <a:off x="1228428" y="1269616"/>
            <a:ext cx="979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 – (CAS) Population Territories Determined by County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B0FC42-1CC9-38B3-A973-DA8A371197CB}"/>
              </a:ext>
            </a:extLst>
          </p:cNvPr>
          <p:cNvCxnSpPr>
            <a:cxnSpLocks/>
          </p:cNvCxnSpPr>
          <p:nvPr/>
        </p:nvCxnSpPr>
        <p:spPr>
          <a:xfrm flipH="1" flipV="1">
            <a:off x="6877437" y="3508722"/>
            <a:ext cx="2299789" cy="984734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8B2A1E-4D97-8CB3-0558-8C8FA10FE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63987"/>
              </p:ext>
            </p:extLst>
          </p:nvPr>
        </p:nvGraphicFramePr>
        <p:xfrm>
          <a:off x="8470288" y="3677482"/>
          <a:ext cx="2920438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3968">
                  <a:extLst>
                    <a:ext uri="{9D8B030D-6E8A-4147-A177-3AD203B41FA5}">
                      <a16:colId xmlns:a16="http://schemas.microsoft.com/office/drawing/2014/main" val="432340384"/>
                    </a:ext>
                  </a:extLst>
                </a:gridCol>
                <a:gridCol w="846470">
                  <a:extLst>
                    <a:ext uri="{9D8B030D-6E8A-4147-A177-3AD203B41FA5}">
                      <a16:colId xmlns:a16="http://schemas.microsoft.com/office/drawing/2014/main" val="4101661632"/>
                    </a:ext>
                  </a:extLst>
                </a:gridCol>
              </a:tblGrid>
              <a:tr h="21101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Elgin (</a:t>
                      </a:r>
                      <a:r>
                        <a:rPr lang="en-C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STECAS</a:t>
                      </a: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)\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3528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(Growth 6.5%)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94,752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474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ID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2,045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1527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Individuals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0036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First Nation in 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36848"/>
                  </a:ext>
                </a:extLst>
              </a:tr>
            </a:tbl>
          </a:graphicData>
        </a:graphic>
      </p:graphicFrame>
      <p:cxnSp>
        <p:nvCxnSpPr>
          <p:cNvPr id="3072" name="Straight Connector 3071">
            <a:extLst>
              <a:ext uri="{FF2B5EF4-FFF2-40B4-BE49-F238E27FC236}">
                <a16:creationId xmlns:a16="http://schemas.microsoft.com/office/drawing/2014/main" id="{B0D636C8-74ED-7F23-44B6-E8D00FA6F95C}"/>
              </a:ext>
            </a:extLst>
          </p:cNvPr>
          <p:cNvCxnSpPr>
            <a:cxnSpLocks/>
          </p:cNvCxnSpPr>
          <p:nvPr/>
        </p:nvCxnSpPr>
        <p:spPr>
          <a:xfrm flipH="1" flipV="1">
            <a:off x="5724999" y="4260952"/>
            <a:ext cx="1150767" cy="1251112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AC6E9E-8EE3-8205-1D1E-4CDB8275F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31559"/>
              </p:ext>
            </p:extLst>
          </p:nvPr>
        </p:nvGraphicFramePr>
        <p:xfrm>
          <a:off x="5412772" y="4783953"/>
          <a:ext cx="2920438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3968">
                  <a:extLst>
                    <a:ext uri="{9D8B030D-6E8A-4147-A177-3AD203B41FA5}">
                      <a16:colId xmlns:a16="http://schemas.microsoft.com/office/drawing/2014/main" val="432340384"/>
                    </a:ext>
                  </a:extLst>
                </a:gridCol>
                <a:gridCol w="846470">
                  <a:extLst>
                    <a:ext uri="{9D8B030D-6E8A-4147-A177-3AD203B41FA5}">
                      <a16:colId xmlns:a16="http://schemas.microsoft.com/office/drawing/2014/main" val="4101661632"/>
                    </a:ext>
                  </a:extLst>
                </a:gridCol>
              </a:tblGrid>
              <a:tr h="21101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Kent (</a:t>
                      </a:r>
                      <a:r>
                        <a:rPr lang="en-C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LINCK</a:t>
                      </a: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3528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(Growth 3.7%)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113,6543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474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ID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1527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Individuals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0036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 in 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239531"/>
                  </a:ext>
                </a:extLst>
              </a:tr>
            </a:tbl>
          </a:graphicData>
        </a:graphic>
      </p:graphicFrame>
      <p:cxnSp>
        <p:nvCxnSpPr>
          <p:cNvPr id="3076" name="Straight Connector 3075">
            <a:extLst>
              <a:ext uri="{FF2B5EF4-FFF2-40B4-BE49-F238E27FC236}">
                <a16:creationId xmlns:a16="http://schemas.microsoft.com/office/drawing/2014/main" id="{A5C24B90-66D6-6F2C-1720-48A293B42E40}"/>
              </a:ext>
            </a:extLst>
          </p:cNvPr>
          <p:cNvCxnSpPr>
            <a:cxnSpLocks/>
          </p:cNvCxnSpPr>
          <p:nvPr/>
        </p:nvCxnSpPr>
        <p:spPr>
          <a:xfrm flipV="1">
            <a:off x="2127151" y="4782848"/>
            <a:ext cx="2376219" cy="558553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E034EF-5B33-C341-1745-9CE205E5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48148"/>
              </p:ext>
            </p:extLst>
          </p:nvPr>
        </p:nvGraphicFramePr>
        <p:xfrm>
          <a:off x="833217" y="4368684"/>
          <a:ext cx="2920438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3968">
                  <a:extLst>
                    <a:ext uri="{9D8B030D-6E8A-4147-A177-3AD203B41FA5}">
                      <a16:colId xmlns:a16="http://schemas.microsoft.com/office/drawing/2014/main" val="432340384"/>
                    </a:ext>
                  </a:extLst>
                </a:gridCol>
                <a:gridCol w="846470">
                  <a:extLst>
                    <a:ext uri="{9D8B030D-6E8A-4147-A177-3AD203B41FA5}">
                      <a16:colId xmlns:a16="http://schemas.microsoft.com/office/drawing/2014/main" val="4101661632"/>
                    </a:ext>
                  </a:extLst>
                </a:gridCol>
              </a:tblGrid>
              <a:tr h="21101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Essex (</a:t>
                      </a:r>
                      <a:r>
                        <a:rPr lang="en-C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WECAS</a:t>
                      </a: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3528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(Growth 6%)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422,860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474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ID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12,055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1527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Individuals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0036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 in 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50306"/>
                  </a:ext>
                </a:extLst>
              </a:tr>
            </a:tbl>
          </a:graphicData>
        </a:graphic>
      </p:graphicFrame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CE5259E5-17FE-0F95-F11C-89C363F1C7F3}"/>
              </a:ext>
            </a:extLst>
          </p:cNvPr>
          <p:cNvCxnSpPr>
            <a:cxnSpLocks/>
          </p:cNvCxnSpPr>
          <p:nvPr/>
        </p:nvCxnSpPr>
        <p:spPr>
          <a:xfrm>
            <a:off x="2688744" y="2961629"/>
            <a:ext cx="2983357" cy="324136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EFA6DE-CE68-6607-57D3-C760198F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51310"/>
              </p:ext>
            </p:extLst>
          </p:nvPr>
        </p:nvGraphicFramePr>
        <p:xfrm>
          <a:off x="1228428" y="2012914"/>
          <a:ext cx="2920438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3968">
                  <a:extLst>
                    <a:ext uri="{9D8B030D-6E8A-4147-A177-3AD203B41FA5}">
                      <a16:colId xmlns:a16="http://schemas.microsoft.com/office/drawing/2014/main" val="432340384"/>
                    </a:ext>
                  </a:extLst>
                </a:gridCol>
                <a:gridCol w="846470">
                  <a:extLst>
                    <a:ext uri="{9D8B030D-6E8A-4147-A177-3AD203B41FA5}">
                      <a16:colId xmlns:a16="http://schemas.microsoft.com/office/drawing/2014/main" val="4101661632"/>
                    </a:ext>
                  </a:extLst>
                </a:gridCol>
              </a:tblGrid>
              <a:tr h="292353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Lambton (</a:t>
                      </a:r>
                      <a:r>
                        <a:rPr lang="en-C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SLCAS</a:t>
                      </a: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35286"/>
                  </a:ext>
                </a:extLst>
              </a:tr>
              <a:tr h="292353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(Growth 1.2%)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128,154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4746"/>
                  </a:ext>
                </a:extLst>
              </a:tr>
              <a:tr h="292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ID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6,030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15275"/>
                  </a:ext>
                </a:extLst>
              </a:tr>
              <a:tr h="292353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Individuals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00365"/>
                  </a:ext>
                </a:extLst>
              </a:tr>
              <a:tr h="292353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Nations in 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5,336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709759"/>
                  </a:ext>
                </a:extLst>
              </a:tr>
            </a:tbl>
          </a:graphicData>
        </a:graphic>
      </p:graphicFrame>
      <p:cxnSp>
        <p:nvCxnSpPr>
          <p:cNvPr id="3084" name="Straight Connector 3083">
            <a:extLst>
              <a:ext uri="{FF2B5EF4-FFF2-40B4-BE49-F238E27FC236}">
                <a16:creationId xmlns:a16="http://schemas.microsoft.com/office/drawing/2014/main" id="{D2588DBB-0548-3771-EF7A-E9B57D81DAE8}"/>
              </a:ext>
            </a:extLst>
          </p:cNvPr>
          <p:cNvCxnSpPr>
            <a:cxnSpLocks/>
          </p:cNvCxnSpPr>
          <p:nvPr/>
        </p:nvCxnSpPr>
        <p:spPr>
          <a:xfrm flipH="1">
            <a:off x="6986949" y="2603164"/>
            <a:ext cx="2477067" cy="315085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7D1DAD-5B74-331E-107F-AADF17136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76960"/>
              </p:ext>
            </p:extLst>
          </p:nvPr>
        </p:nvGraphicFramePr>
        <p:xfrm>
          <a:off x="8501165" y="1952108"/>
          <a:ext cx="2920438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3968">
                  <a:extLst>
                    <a:ext uri="{9D8B030D-6E8A-4147-A177-3AD203B41FA5}">
                      <a16:colId xmlns:a16="http://schemas.microsoft.com/office/drawing/2014/main" val="432340384"/>
                    </a:ext>
                  </a:extLst>
                </a:gridCol>
                <a:gridCol w="846470">
                  <a:extLst>
                    <a:ext uri="{9D8B030D-6E8A-4147-A177-3AD203B41FA5}">
                      <a16:colId xmlns:a16="http://schemas.microsoft.com/office/drawing/2014/main" val="4101661632"/>
                    </a:ext>
                  </a:extLst>
                </a:gridCol>
              </a:tblGrid>
              <a:tr h="21101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Middlesex </a:t>
                      </a:r>
                      <a:r>
                        <a:rPr lang="en-C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LMCAS</a:t>
                      </a: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3528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(Growth 9.9%)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500,563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4746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ID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1527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Individuals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5,690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00365"/>
                  </a:ext>
                </a:extLst>
              </a:tr>
              <a:tr h="27348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Nations in County *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7,184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4084"/>
                  </a:ext>
                </a:extLst>
              </a:tr>
            </a:tbl>
          </a:graphicData>
        </a:graphic>
      </p:graphicFrame>
      <p:sp>
        <p:nvSpPr>
          <p:cNvPr id="3086" name="TextBox 3085">
            <a:extLst>
              <a:ext uri="{FF2B5EF4-FFF2-40B4-BE49-F238E27FC236}">
                <a16:creationId xmlns:a16="http://schemas.microsoft.com/office/drawing/2014/main" id="{D070FD4E-71B3-45F3-5E90-B599EEFE0A56}"/>
              </a:ext>
            </a:extLst>
          </p:cNvPr>
          <p:cNvSpPr txBox="1"/>
          <p:nvPr/>
        </p:nvSpPr>
        <p:spPr>
          <a:xfrm>
            <a:off x="8758017" y="5321267"/>
            <a:ext cx="268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Statistics Canada - Census 2021</a:t>
            </a:r>
          </a:p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First Nation ISC Oct 2023</a:t>
            </a:r>
          </a:p>
        </p:txBody>
      </p:sp>
    </p:spTree>
    <p:extLst>
      <p:ext uri="{BB962C8B-B14F-4D97-AF65-F5344CB8AC3E}">
        <p14:creationId xmlns:p14="http://schemas.microsoft.com/office/powerpoint/2010/main" val="19190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480008" y="1119673"/>
            <a:ext cx="11229909" cy="529045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24FFBC-9839-C4B9-CBA8-2A6BD9DD1FAE}"/>
              </a:ext>
            </a:extLst>
          </p:cNvPr>
          <p:cNvGrpSpPr/>
          <p:nvPr/>
        </p:nvGrpSpPr>
        <p:grpSpPr>
          <a:xfrm>
            <a:off x="4054549" y="2034368"/>
            <a:ext cx="4286101" cy="3450159"/>
            <a:chOff x="3952949" y="1951169"/>
            <a:chExt cx="4286101" cy="34501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F32847-5B3E-DC16-3B6E-DAD7CFC0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2949" y="1951169"/>
              <a:ext cx="4286101" cy="345015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2C8D17-E8C3-8B99-FF27-5AE7DD473C4B}"/>
                </a:ext>
              </a:extLst>
            </p:cNvPr>
            <p:cNvSpPr txBox="1"/>
            <p:nvPr/>
          </p:nvSpPr>
          <p:spPr>
            <a:xfrm>
              <a:off x="4452976" y="3846529"/>
              <a:ext cx="787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Lake</a:t>
              </a:r>
            </a:p>
            <a:p>
              <a:r>
                <a:rPr lang="en-CA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St. Clair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Five Children Aid Societies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(CAS)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Southwestern Ontario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789D2-FEB4-E6BB-E11E-FB94278234B2}"/>
              </a:ext>
            </a:extLst>
          </p:cNvPr>
          <p:cNvSpPr txBox="1"/>
          <p:nvPr/>
        </p:nvSpPr>
        <p:spPr>
          <a:xfrm>
            <a:off x="4176704" y="4456813"/>
            <a:ext cx="9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CD0D4-303D-13AF-DD11-B8076224D1C7}"/>
              </a:ext>
            </a:extLst>
          </p:cNvPr>
          <p:cNvSpPr txBox="1"/>
          <p:nvPr/>
        </p:nvSpPr>
        <p:spPr>
          <a:xfrm>
            <a:off x="7017415" y="3357001"/>
            <a:ext cx="102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Elgin </a:t>
            </a: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01639-F0F9-BD4B-EE20-A7624B6C5ECB}"/>
              </a:ext>
            </a:extLst>
          </p:cNvPr>
          <p:cNvSpPr txBox="1"/>
          <p:nvPr/>
        </p:nvSpPr>
        <p:spPr>
          <a:xfrm>
            <a:off x="5303503" y="2943722"/>
            <a:ext cx="102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Lambton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8BB43-E825-4678-EE47-446A6E8A9DB2}"/>
              </a:ext>
            </a:extLst>
          </p:cNvPr>
          <p:cNvSpPr txBox="1"/>
          <p:nvPr/>
        </p:nvSpPr>
        <p:spPr>
          <a:xfrm>
            <a:off x="5342058" y="3939767"/>
            <a:ext cx="102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3A02D-4BA1-BD08-57DC-9E5F97915193}"/>
              </a:ext>
            </a:extLst>
          </p:cNvPr>
          <p:cNvSpPr txBox="1"/>
          <p:nvPr/>
        </p:nvSpPr>
        <p:spPr>
          <a:xfrm>
            <a:off x="6327468" y="2532452"/>
            <a:ext cx="143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Middlesex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CF1FF-E82B-BA1D-C137-C209A508AFC6}"/>
              </a:ext>
            </a:extLst>
          </p:cNvPr>
          <p:cNvSpPr txBox="1"/>
          <p:nvPr/>
        </p:nvSpPr>
        <p:spPr>
          <a:xfrm>
            <a:off x="756301" y="1373473"/>
            <a:ext cx="66259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Children &amp; Families in Need By County.</a:t>
            </a:r>
          </a:p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Calculations… Two Data Intakes</a:t>
            </a:r>
          </a:p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30, June 30, 2023… One to </a:t>
            </a:r>
          </a:p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December 30, 2023</a:t>
            </a:r>
          </a:p>
          <a:p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79C3F4-B3E4-4D79-7D78-042E1F3A0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44561"/>
              </p:ext>
            </p:extLst>
          </p:nvPr>
        </p:nvGraphicFramePr>
        <p:xfrm>
          <a:off x="8900414" y="1826695"/>
          <a:ext cx="2300889" cy="31316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7127">
                  <a:extLst>
                    <a:ext uri="{9D8B030D-6E8A-4147-A177-3AD203B41FA5}">
                      <a16:colId xmlns:a16="http://schemas.microsoft.com/office/drawing/2014/main" val="2703747862"/>
                    </a:ext>
                  </a:extLst>
                </a:gridCol>
                <a:gridCol w="1023762">
                  <a:extLst>
                    <a:ext uri="{9D8B030D-6E8A-4147-A177-3AD203B41FA5}">
                      <a16:colId xmlns:a16="http://schemas.microsoft.com/office/drawing/2014/main" val="2968212621"/>
                    </a:ext>
                  </a:extLst>
                </a:gridCol>
              </a:tblGrid>
              <a:tr h="39146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231935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SLCAS</a:t>
                      </a:r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898656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LMCAS</a:t>
                      </a:r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56581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STECAS</a:t>
                      </a:r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31145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LINCK</a:t>
                      </a:r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58111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WECAS</a:t>
                      </a:r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183183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580173"/>
                  </a:ext>
                </a:extLst>
              </a:tr>
              <a:tr h="391462">
                <a:tc gridSpan="2"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024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787B02-9FB2-2222-E3B9-178FD9951128}"/>
              </a:ext>
            </a:extLst>
          </p:cNvPr>
          <p:cNvSpPr txBox="1"/>
          <p:nvPr/>
        </p:nvSpPr>
        <p:spPr>
          <a:xfrm>
            <a:off x="5216965" y="5566940"/>
            <a:ext cx="632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Numbers of Indigenous Children do </a:t>
            </a: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 Walpole Island First Nation (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Bkejwanong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Chippewas of the Thames First Nation.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718191-228A-9545-D31B-95C5CFA76F63}"/>
              </a:ext>
            </a:extLst>
          </p:cNvPr>
          <p:cNvGrpSpPr/>
          <p:nvPr/>
        </p:nvGrpSpPr>
        <p:grpSpPr>
          <a:xfrm>
            <a:off x="3991289" y="3156767"/>
            <a:ext cx="1379750" cy="424117"/>
            <a:chOff x="3889689" y="3073568"/>
            <a:chExt cx="1379750" cy="424117"/>
          </a:xfrm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F76EBA7-5771-826D-FE72-3DB66215EC8C}"/>
                </a:ext>
              </a:extLst>
            </p:cNvPr>
            <p:cNvSpPr/>
            <p:nvPr/>
          </p:nvSpPr>
          <p:spPr>
            <a:xfrm>
              <a:off x="5056919" y="3310056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B31C46-4A6E-8A8A-7845-6069B76E785B}"/>
                </a:ext>
              </a:extLst>
            </p:cNvPr>
            <p:cNvSpPr txBox="1"/>
            <p:nvPr/>
          </p:nvSpPr>
          <p:spPr>
            <a:xfrm>
              <a:off x="3889689" y="3073568"/>
              <a:ext cx="1260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Walpole Island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D8882A-DD24-DE72-85C2-34625130D419}"/>
              </a:ext>
            </a:extLst>
          </p:cNvPr>
          <p:cNvGrpSpPr/>
          <p:nvPr/>
        </p:nvGrpSpPr>
        <p:grpSpPr>
          <a:xfrm>
            <a:off x="6809187" y="3030436"/>
            <a:ext cx="874760" cy="353241"/>
            <a:chOff x="6707587" y="2947237"/>
            <a:chExt cx="874760" cy="353241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3E7F084-3C24-E67E-E440-C1B6DE633E9A}"/>
                </a:ext>
              </a:extLst>
            </p:cNvPr>
            <p:cNvSpPr/>
            <p:nvPr/>
          </p:nvSpPr>
          <p:spPr>
            <a:xfrm>
              <a:off x="6707587" y="3112849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9EE419-43D4-9445-F41C-A203802AA9E7}"/>
                </a:ext>
              </a:extLst>
            </p:cNvPr>
            <p:cNvSpPr txBox="1"/>
            <p:nvPr/>
          </p:nvSpPr>
          <p:spPr>
            <a:xfrm>
              <a:off x="6845627" y="2947237"/>
              <a:ext cx="73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COTT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818C2-5D88-CB46-BCAD-617B14CB2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8" y="3790083"/>
            <a:ext cx="1282361" cy="1282361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A8B19-8EC6-28D9-AB53-B958A3DE15A5}"/>
              </a:ext>
            </a:extLst>
          </p:cNvPr>
          <p:cNvSpPr txBox="1"/>
          <p:nvPr/>
        </p:nvSpPr>
        <p:spPr>
          <a:xfrm>
            <a:off x="885825" y="5580017"/>
            <a:ext cx="235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CAS</a:t>
            </a:r>
          </a:p>
        </p:txBody>
      </p:sp>
    </p:spTree>
    <p:extLst>
      <p:ext uri="{BB962C8B-B14F-4D97-AF65-F5344CB8AC3E}">
        <p14:creationId xmlns:p14="http://schemas.microsoft.com/office/powerpoint/2010/main" val="16368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481045" y="1111111"/>
            <a:ext cx="11229909" cy="529045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Mnaasged First Nation Membership (6)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E56922CA-AE19-CDFC-3A99-7D405D9B8767}"/>
              </a:ext>
            </a:extLst>
          </p:cNvPr>
          <p:cNvGrpSpPr/>
          <p:nvPr/>
        </p:nvGrpSpPr>
        <p:grpSpPr>
          <a:xfrm>
            <a:off x="3952949" y="2193775"/>
            <a:ext cx="4286101" cy="3450159"/>
            <a:chOff x="3952949" y="2025817"/>
            <a:chExt cx="4286101" cy="34501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24FFBC-9839-C4B9-CBA8-2A6BD9DD1FAE}"/>
                </a:ext>
              </a:extLst>
            </p:cNvPr>
            <p:cNvGrpSpPr/>
            <p:nvPr/>
          </p:nvGrpSpPr>
          <p:grpSpPr>
            <a:xfrm>
              <a:off x="3952949" y="2025817"/>
              <a:ext cx="4286101" cy="3450159"/>
              <a:chOff x="3952949" y="1951169"/>
              <a:chExt cx="4286101" cy="345015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7F32847-5B3E-DC16-3B6E-DAD7CFC09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2949" y="1951169"/>
                <a:ext cx="4286101" cy="345015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2C8D17-E8C3-8B99-FF27-5AE7DD473C4B}"/>
                  </a:ext>
                </a:extLst>
              </p:cNvPr>
              <p:cNvSpPr txBox="1"/>
              <p:nvPr/>
            </p:nvSpPr>
            <p:spPr>
              <a:xfrm>
                <a:off x="4452976" y="3846529"/>
                <a:ext cx="78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Lake</a:t>
                </a:r>
              </a:p>
              <a:p>
                <a:r>
                  <a:rPr lang="en-CA" sz="1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St. Clair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2789D2-FEB4-E6BB-E11E-FB94278234B2}"/>
                </a:ext>
              </a:extLst>
            </p:cNvPr>
            <p:cNvSpPr txBox="1"/>
            <p:nvPr/>
          </p:nvSpPr>
          <p:spPr>
            <a:xfrm>
              <a:off x="4075104" y="4448262"/>
              <a:ext cx="912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Essex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ECD0D4-303D-13AF-DD11-B8076224D1C7}"/>
                </a:ext>
              </a:extLst>
            </p:cNvPr>
            <p:cNvSpPr txBox="1"/>
            <p:nvPr/>
          </p:nvSpPr>
          <p:spPr>
            <a:xfrm>
              <a:off x="6915815" y="3348450"/>
              <a:ext cx="1023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Elgin </a:t>
              </a:r>
              <a:r>
                <a:rPr lang="en-CA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601639-F0F9-BD4B-EE20-A7624B6C5ECB}"/>
                </a:ext>
              </a:extLst>
            </p:cNvPr>
            <p:cNvSpPr txBox="1"/>
            <p:nvPr/>
          </p:nvSpPr>
          <p:spPr>
            <a:xfrm>
              <a:off x="5201903" y="2935171"/>
              <a:ext cx="1023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Lambton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8BB43-E825-4678-EE47-446A6E8A9DB2}"/>
                </a:ext>
              </a:extLst>
            </p:cNvPr>
            <p:cNvSpPr txBox="1"/>
            <p:nvPr/>
          </p:nvSpPr>
          <p:spPr>
            <a:xfrm>
              <a:off x="5033519" y="3867645"/>
              <a:ext cx="1023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Kent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3A02D-4BA1-BD08-57DC-9E5F97915193}"/>
                </a:ext>
              </a:extLst>
            </p:cNvPr>
            <p:cNvSpPr txBox="1"/>
            <p:nvPr/>
          </p:nvSpPr>
          <p:spPr>
            <a:xfrm>
              <a:off x="6225868" y="2523901"/>
              <a:ext cx="1430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Middlesex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5CF1FF-E82B-BA1D-C137-C209A508AFC6}"/>
              </a:ext>
            </a:extLst>
          </p:cNvPr>
          <p:cNvSpPr txBox="1"/>
          <p:nvPr/>
        </p:nvSpPr>
        <p:spPr>
          <a:xfrm>
            <a:off x="741396" y="1382024"/>
            <a:ext cx="1061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 Children &amp; Families in Need, </a:t>
            </a:r>
          </a:p>
          <a:p>
            <a:pPr algn="ctr"/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First Nations in Perfect Position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818C2-5D88-CB46-BCAD-617B14CB2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70" y="4908607"/>
            <a:ext cx="1282361" cy="1282361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C7760-6268-28B2-8470-565DA20E12DF}"/>
              </a:ext>
            </a:extLst>
          </p:cNvPr>
          <p:cNvGrpSpPr/>
          <p:nvPr/>
        </p:nvGrpSpPr>
        <p:grpSpPr>
          <a:xfrm>
            <a:off x="3400318" y="2831832"/>
            <a:ext cx="1946400" cy="338554"/>
            <a:chOff x="3400318" y="2589226"/>
            <a:chExt cx="1946400" cy="338554"/>
          </a:xfrm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F76EBA7-5771-826D-FE72-3DB66215EC8C}"/>
                </a:ext>
              </a:extLst>
            </p:cNvPr>
            <p:cNvSpPr/>
            <p:nvPr/>
          </p:nvSpPr>
          <p:spPr>
            <a:xfrm>
              <a:off x="5134198" y="2708618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5A19C3-FD4C-E0E8-299E-01B8BA789E76}"/>
                </a:ext>
              </a:extLst>
            </p:cNvPr>
            <p:cNvSpPr txBox="1"/>
            <p:nvPr/>
          </p:nvSpPr>
          <p:spPr>
            <a:xfrm>
              <a:off x="3400318" y="2589226"/>
              <a:ext cx="1773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Kettle Stony Point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2E4A3B-54A3-EF58-36C7-6C4E55D93166}"/>
              </a:ext>
            </a:extLst>
          </p:cNvPr>
          <p:cNvGrpSpPr/>
          <p:nvPr/>
        </p:nvGrpSpPr>
        <p:grpSpPr>
          <a:xfrm>
            <a:off x="5792093" y="4270872"/>
            <a:ext cx="2787692" cy="593690"/>
            <a:chOff x="5792093" y="4028266"/>
            <a:chExt cx="2787692" cy="5936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8CAB03-B39D-2CF5-0646-453C6B7BB216}"/>
                </a:ext>
              </a:extLst>
            </p:cNvPr>
            <p:cNvSpPr txBox="1"/>
            <p:nvPr/>
          </p:nvSpPr>
          <p:spPr>
            <a:xfrm>
              <a:off x="6408313" y="4283402"/>
              <a:ext cx="2171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Delaware First Nation </a:t>
              </a:r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9611AD9A-B724-2ABF-02EE-F408133AFA39}"/>
                </a:ext>
              </a:extLst>
            </p:cNvPr>
            <p:cNvSpPr/>
            <p:nvPr/>
          </p:nvSpPr>
          <p:spPr>
            <a:xfrm>
              <a:off x="5792093" y="4028266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D973CB-D38A-4E35-E022-812D85A890A5}"/>
              </a:ext>
            </a:extLst>
          </p:cNvPr>
          <p:cNvGrpSpPr/>
          <p:nvPr/>
        </p:nvGrpSpPr>
        <p:grpSpPr>
          <a:xfrm>
            <a:off x="3820612" y="5177337"/>
            <a:ext cx="1132365" cy="568617"/>
            <a:chOff x="3820612" y="4934731"/>
            <a:chExt cx="1132365" cy="5686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B31C46-4A6E-8A8A-7845-6069B76E785B}"/>
                </a:ext>
              </a:extLst>
            </p:cNvPr>
            <p:cNvSpPr txBox="1"/>
            <p:nvPr/>
          </p:nvSpPr>
          <p:spPr>
            <a:xfrm>
              <a:off x="3820612" y="5164794"/>
              <a:ext cx="1026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Caldwell</a:t>
              </a:r>
            </a:p>
          </p:txBody>
        </p:sp>
        <p:sp>
          <p:nvSpPr>
            <p:cNvPr id="3072" name="Star: 5 Points 3071">
              <a:extLst>
                <a:ext uri="{FF2B5EF4-FFF2-40B4-BE49-F238E27FC236}">
                  <a16:creationId xmlns:a16="http://schemas.microsoft.com/office/drawing/2014/main" id="{4E797064-8708-3E7C-27A0-7FF61D65EE76}"/>
                </a:ext>
              </a:extLst>
            </p:cNvPr>
            <p:cNvSpPr/>
            <p:nvPr/>
          </p:nvSpPr>
          <p:spPr>
            <a:xfrm>
              <a:off x="4740457" y="4934731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C7A974-5C0F-9BD8-B8F5-95C239AF1939}"/>
              </a:ext>
            </a:extLst>
          </p:cNvPr>
          <p:cNvGrpSpPr/>
          <p:nvPr/>
        </p:nvGrpSpPr>
        <p:grpSpPr>
          <a:xfrm>
            <a:off x="6941717" y="3197058"/>
            <a:ext cx="3489175" cy="343374"/>
            <a:chOff x="6941717" y="2954452"/>
            <a:chExt cx="3489175" cy="3433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7290F5-551F-6393-A319-C45E7D85E0BD}"/>
                </a:ext>
              </a:extLst>
            </p:cNvPr>
            <p:cNvSpPr txBox="1"/>
            <p:nvPr/>
          </p:nvSpPr>
          <p:spPr>
            <a:xfrm>
              <a:off x="8259420" y="2954452"/>
              <a:ext cx="2171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Oneida First Nation</a:t>
              </a:r>
            </a:p>
          </p:txBody>
        </p:sp>
        <p:sp>
          <p:nvSpPr>
            <p:cNvPr id="3073" name="Star: 5 Points 3072">
              <a:extLst>
                <a:ext uri="{FF2B5EF4-FFF2-40B4-BE49-F238E27FC236}">
                  <a16:creationId xmlns:a16="http://schemas.microsoft.com/office/drawing/2014/main" id="{29B4D049-49EC-0678-22C9-9D3C2537D574}"/>
                </a:ext>
              </a:extLst>
            </p:cNvPr>
            <p:cNvSpPr/>
            <p:nvPr/>
          </p:nvSpPr>
          <p:spPr>
            <a:xfrm>
              <a:off x="6941717" y="3110197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02E3DA-A6C4-4ACA-96B8-FD1DB864A697}"/>
              </a:ext>
            </a:extLst>
          </p:cNvPr>
          <p:cNvGrpSpPr/>
          <p:nvPr/>
        </p:nvGrpSpPr>
        <p:grpSpPr>
          <a:xfrm>
            <a:off x="6771350" y="2827264"/>
            <a:ext cx="3367560" cy="708348"/>
            <a:chOff x="6771350" y="2584658"/>
            <a:chExt cx="3367560" cy="7083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C9C1BF-3002-2E90-11F6-3AC22FFF54C2}"/>
                </a:ext>
              </a:extLst>
            </p:cNvPr>
            <p:cNvSpPr txBox="1"/>
            <p:nvPr/>
          </p:nvSpPr>
          <p:spPr>
            <a:xfrm>
              <a:off x="7967438" y="2584658"/>
              <a:ext cx="2171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Munsee Delaware</a:t>
              </a:r>
            </a:p>
          </p:txBody>
        </p:sp>
        <p:sp>
          <p:nvSpPr>
            <p:cNvPr id="3076" name="Star: 5 Points 3075">
              <a:extLst>
                <a:ext uri="{FF2B5EF4-FFF2-40B4-BE49-F238E27FC236}">
                  <a16:creationId xmlns:a16="http://schemas.microsoft.com/office/drawing/2014/main" id="{0F9D8634-266A-1CF2-1BFB-7F01A0BD35B0}"/>
                </a:ext>
              </a:extLst>
            </p:cNvPr>
            <p:cNvSpPr/>
            <p:nvPr/>
          </p:nvSpPr>
          <p:spPr>
            <a:xfrm>
              <a:off x="6771350" y="3105377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896185-143C-F253-28C5-6D11BDDA6199}"/>
              </a:ext>
            </a:extLst>
          </p:cNvPr>
          <p:cNvGrpSpPr/>
          <p:nvPr/>
        </p:nvGrpSpPr>
        <p:grpSpPr>
          <a:xfrm>
            <a:off x="3548622" y="3310125"/>
            <a:ext cx="1731365" cy="461555"/>
            <a:chOff x="3548622" y="3067519"/>
            <a:chExt cx="1731365" cy="4615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9F7BEF-614B-F009-F446-B7AF2C106E1B}"/>
                </a:ext>
              </a:extLst>
            </p:cNvPr>
            <p:cNvSpPr txBox="1"/>
            <p:nvPr/>
          </p:nvSpPr>
          <p:spPr>
            <a:xfrm>
              <a:off x="3548622" y="3067519"/>
              <a:ext cx="1467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Aamjiwnaang</a:t>
              </a:r>
            </a:p>
          </p:txBody>
        </p:sp>
        <p:sp>
          <p:nvSpPr>
            <p:cNvPr id="3079" name="Star: 5 Points 3078">
              <a:extLst>
                <a:ext uri="{FF2B5EF4-FFF2-40B4-BE49-F238E27FC236}">
                  <a16:creationId xmlns:a16="http://schemas.microsoft.com/office/drawing/2014/main" id="{1E426F96-3160-2ACA-9D30-D28441A4E782}"/>
                </a:ext>
              </a:extLst>
            </p:cNvPr>
            <p:cNvSpPr/>
            <p:nvPr/>
          </p:nvSpPr>
          <p:spPr>
            <a:xfrm>
              <a:off x="5067467" y="3341445"/>
              <a:ext cx="212520" cy="187629"/>
            </a:xfrm>
            <a:prstGeom prst="star5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396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481045" y="1111111"/>
            <a:ext cx="11229909" cy="5290457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2412" y="914322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88370" y="670940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9278620" y="63023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Mnaasged First Nation Membership Population On &amp; Off Nation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080" name="Table 3079">
            <a:extLst>
              <a:ext uri="{FF2B5EF4-FFF2-40B4-BE49-F238E27FC236}">
                <a16:creationId xmlns:a16="http://schemas.microsoft.com/office/drawing/2014/main" id="{42247716-6058-725B-706A-3E3643251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36708"/>
              </p:ext>
            </p:extLst>
          </p:nvPr>
        </p:nvGraphicFramePr>
        <p:xfrm>
          <a:off x="750536" y="1343684"/>
          <a:ext cx="10695229" cy="48259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19083">
                  <a:extLst>
                    <a:ext uri="{9D8B030D-6E8A-4147-A177-3AD203B41FA5}">
                      <a16:colId xmlns:a16="http://schemas.microsoft.com/office/drawing/2014/main" val="2703747862"/>
                    </a:ext>
                  </a:extLst>
                </a:gridCol>
                <a:gridCol w="2344796">
                  <a:extLst>
                    <a:ext uri="{9D8B030D-6E8A-4147-A177-3AD203B41FA5}">
                      <a16:colId xmlns:a16="http://schemas.microsoft.com/office/drawing/2014/main" val="2755338155"/>
                    </a:ext>
                  </a:extLst>
                </a:gridCol>
                <a:gridCol w="2056734">
                  <a:extLst>
                    <a:ext uri="{9D8B030D-6E8A-4147-A177-3AD203B41FA5}">
                      <a16:colId xmlns:a16="http://schemas.microsoft.com/office/drawing/2014/main" val="2377179027"/>
                    </a:ext>
                  </a:extLst>
                </a:gridCol>
                <a:gridCol w="2074616">
                  <a:extLst>
                    <a:ext uri="{9D8B030D-6E8A-4147-A177-3AD203B41FA5}">
                      <a16:colId xmlns:a16="http://schemas.microsoft.com/office/drawing/2014/main" val="2968212621"/>
                    </a:ext>
                  </a:extLst>
                </a:gridCol>
              </a:tblGrid>
              <a:tr h="997357"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</a:t>
                      </a:r>
                    </a:p>
                    <a:p>
                      <a:pPr algn="ctr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231935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Kettle &amp; Stony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2,647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1,397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1,250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0898656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Aamjiwnaang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2,589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1,004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1,585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4556581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Caldwell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504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5331145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Delaware 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1,361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761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4758111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Munsee Delaware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177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537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9183183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6,470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1,945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4,525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5580173"/>
                  </a:ext>
                </a:extLst>
              </a:tr>
              <a:tr h="546938">
                <a:tc>
                  <a:txBody>
                    <a:bodyPr/>
                    <a:lstStyle/>
                    <a:p>
                      <a:pPr lvl="1"/>
                      <a:r>
                        <a:rPr lang="en-CA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14,287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5,125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CA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9,162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83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58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33253" y="1140682"/>
            <a:ext cx="11340989" cy="5383943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A69BC-0822-04E8-738C-985875D9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62" y="2149023"/>
            <a:ext cx="5140506" cy="402784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381000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7456" y="823113"/>
            <a:ext cx="10566400" cy="5835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0640" y="958078"/>
            <a:ext cx="11662780" cy="5715077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166242" y="2969119"/>
            <a:ext cx="1016000" cy="137161"/>
          </a:xfrm>
        </p:spPr>
        <p:txBody>
          <a:bodyPr/>
          <a:lstStyle/>
          <a:p>
            <a:pPr>
              <a:defRPr/>
            </a:pPr>
            <a:fld id="{D0B40826-C008-4E3B-82FA-6B3C122C3D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2975" y="352425"/>
            <a:ext cx="10566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 bwMode="auto">
          <a:xfrm>
            <a:off x="11437974" y="221515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750D86-DA33-40AE-84FB-BBEF3334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76306-03A6-4F62-B9E9-74F02E4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C60D56-47B5-420D-8035-3C5D76B5F0B0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232640"/>
            <a:ext cx="11662779" cy="60167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Seven Service Zones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818C2-5D88-CB46-BCAD-617B14CB2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09" y="5523405"/>
            <a:ext cx="842059" cy="842059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89F7BEF-614B-F009-F446-B7AF2C106E1B}"/>
              </a:ext>
            </a:extLst>
          </p:cNvPr>
          <p:cNvSpPr txBox="1"/>
          <p:nvPr/>
        </p:nvSpPr>
        <p:spPr>
          <a:xfrm>
            <a:off x="802468" y="3663737"/>
            <a:ext cx="146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Aamjiwnaang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0CC61-B66C-3543-FE09-923D16935191}"/>
              </a:ext>
            </a:extLst>
          </p:cNvPr>
          <p:cNvSpPr txBox="1"/>
          <p:nvPr/>
        </p:nvSpPr>
        <p:spPr>
          <a:xfrm>
            <a:off x="629841" y="1605208"/>
            <a:ext cx="359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Middlesex and Elgin County</a:t>
            </a:r>
          </a:p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Lambton into Two Zones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0B912-2436-C181-8D12-23C5F9780962}"/>
              </a:ext>
            </a:extLst>
          </p:cNvPr>
          <p:cNvSpPr txBox="1"/>
          <p:nvPr/>
        </p:nvSpPr>
        <p:spPr>
          <a:xfrm>
            <a:off x="6197600" y="3571699"/>
            <a:ext cx="134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Four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2B201-89AF-2E24-F3BA-5BA502C18DEB}"/>
              </a:ext>
            </a:extLst>
          </p:cNvPr>
          <p:cNvSpPr txBox="1"/>
          <p:nvPr/>
        </p:nvSpPr>
        <p:spPr>
          <a:xfrm>
            <a:off x="3299743" y="5184163"/>
            <a:ext cx="134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Six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1EAD9E-026C-2493-02CA-C12BFC76DAAA}"/>
              </a:ext>
            </a:extLst>
          </p:cNvPr>
          <p:cNvSpPr txBox="1"/>
          <p:nvPr/>
        </p:nvSpPr>
        <p:spPr>
          <a:xfrm>
            <a:off x="4877597" y="3030640"/>
            <a:ext cx="134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One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9E3F1-A290-7904-D02E-21986DE19029}"/>
              </a:ext>
            </a:extLst>
          </p:cNvPr>
          <p:cNvSpPr txBox="1"/>
          <p:nvPr/>
        </p:nvSpPr>
        <p:spPr>
          <a:xfrm>
            <a:off x="4455098" y="3458844"/>
            <a:ext cx="134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</a:p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3079">
            <a:extLst>
              <a:ext uri="{FF2B5EF4-FFF2-40B4-BE49-F238E27FC236}">
                <a16:creationId xmlns:a16="http://schemas.microsoft.com/office/drawing/2014/main" id="{994E0EA1-74FF-6987-28CF-B803CB2C3C94}"/>
              </a:ext>
            </a:extLst>
          </p:cNvPr>
          <p:cNvSpPr txBox="1"/>
          <p:nvPr/>
        </p:nvSpPr>
        <p:spPr>
          <a:xfrm>
            <a:off x="4747543" y="4388211"/>
            <a:ext cx="134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Five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4ECD60C7-0286-42EA-1075-C15D2C11C30B}"/>
              </a:ext>
            </a:extLst>
          </p:cNvPr>
          <p:cNvCxnSpPr>
            <a:cxnSpLocks/>
          </p:cNvCxnSpPr>
          <p:nvPr/>
        </p:nvCxnSpPr>
        <p:spPr>
          <a:xfrm flipV="1">
            <a:off x="6917914" y="2717688"/>
            <a:ext cx="1065272" cy="51517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81" name="TextBox 3080">
            <a:extLst>
              <a:ext uri="{FF2B5EF4-FFF2-40B4-BE49-F238E27FC236}">
                <a16:creationId xmlns:a16="http://schemas.microsoft.com/office/drawing/2014/main" id="{B0A4718A-AD01-B92B-EFFA-1912D2B87EC1}"/>
              </a:ext>
            </a:extLst>
          </p:cNvPr>
          <p:cNvSpPr txBox="1"/>
          <p:nvPr/>
        </p:nvSpPr>
        <p:spPr>
          <a:xfrm>
            <a:off x="7769414" y="2305345"/>
            <a:ext cx="1348457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Three  London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BF69286D-7B7E-01F2-2A66-18FD7A4DB5B1}"/>
              </a:ext>
            </a:extLst>
          </p:cNvPr>
          <p:cNvSpPr/>
          <p:nvPr/>
        </p:nvSpPr>
        <p:spPr>
          <a:xfrm>
            <a:off x="6799984" y="3087492"/>
            <a:ext cx="233265" cy="25530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98" name="Straight Connector 3097">
            <a:extLst>
              <a:ext uri="{FF2B5EF4-FFF2-40B4-BE49-F238E27FC236}">
                <a16:creationId xmlns:a16="http://schemas.microsoft.com/office/drawing/2014/main" id="{132B560A-516A-4E7C-9131-0DCED2A94811}"/>
              </a:ext>
            </a:extLst>
          </p:cNvPr>
          <p:cNvCxnSpPr>
            <a:cxnSpLocks/>
          </p:cNvCxnSpPr>
          <p:nvPr/>
        </p:nvCxnSpPr>
        <p:spPr>
          <a:xfrm flipH="1" flipV="1">
            <a:off x="2613339" y="4764073"/>
            <a:ext cx="746914" cy="26532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04" name="Oval 3103">
            <a:extLst>
              <a:ext uri="{FF2B5EF4-FFF2-40B4-BE49-F238E27FC236}">
                <a16:creationId xmlns:a16="http://schemas.microsoft.com/office/drawing/2014/main" id="{88EFA3B9-763F-0E36-FE1B-F90D98578591}"/>
              </a:ext>
            </a:extLst>
          </p:cNvPr>
          <p:cNvSpPr/>
          <p:nvPr/>
        </p:nvSpPr>
        <p:spPr>
          <a:xfrm>
            <a:off x="3242323" y="4884028"/>
            <a:ext cx="233265" cy="25530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id="{E3E90E99-EFFD-D7ED-023C-9983BB2F6FDE}"/>
              </a:ext>
            </a:extLst>
          </p:cNvPr>
          <p:cNvSpPr txBox="1"/>
          <p:nvPr/>
        </p:nvSpPr>
        <p:spPr>
          <a:xfrm>
            <a:off x="1436568" y="4460483"/>
            <a:ext cx="1348457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Seven Windsor</a:t>
            </a:r>
            <a:endParaRPr lang="en-C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594346-DD95-9823-A665-4A4CE6DC8C55}"/>
              </a:ext>
            </a:extLst>
          </p:cNvPr>
          <p:cNvSpPr/>
          <p:nvPr/>
        </p:nvSpPr>
        <p:spPr>
          <a:xfrm>
            <a:off x="8472320" y="5088066"/>
            <a:ext cx="233265" cy="25530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D78C1-FDD0-9207-7A08-9EB7BAD5CC6E}"/>
              </a:ext>
            </a:extLst>
          </p:cNvPr>
          <p:cNvSpPr txBox="1"/>
          <p:nvPr/>
        </p:nvSpPr>
        <p:spPr>
          <a:xfrm>
            <a:off x="8867775" y="5011679"/>
            <a:ext cx="134845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– Zone </a:t>
            </a:r>
          </a:p>
        </p:txBody>
      </p:sp>
    </p:spTree>
    <p:extLst>
      <p:ext uri="{BB962C8B-B14F-4D97-AF65-F5344CB8AC3E}">
        <p14:creationId xmlns:p14="http://schemas.microsoft.com/office/powerpoint/2010/main" val="124706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5F5ADC007E94C8D4CB337DFDC5644" ma:contentTypeVersion="11" ma:contentTypeDescription="Create a new document." ma:contentTypeScope="" ma:versionID="4210190ead15c5cfd9483f26cf8256d2">
  <xsd:schema xmlns:xsd="http://www.w3.org/2001/XMLSchema" xmlns:xs="http://www.w3.org/2001/XMLSchema" xmlns:p="http://schemas.microsoft.com/office/2006/metadata/properties" xmlns:ns3="e185318a-1800-4dcf-95d5-ce13eb72b8a1" xmlns:ns4="42ad6aad-aedc-4397-8994-7d91fe36efbf" targetNamespace="http://schemas.microsoft.com/office/2006/metadata/properties" ma:root="true" ma:fieldsID="5a2da51f0c70a6547c2a5a58479acb10" ns3:_="" ns4:_="">
    <xsd:import namespace="e185318a-1800-4dcf-95d5-ce13eb72b8a1"/>
    <xsd:import namespace="42ad6aad-aedc-4397-8994-7d91fe36e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5318a-1800-4dcf-95d5-ce13eb72b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d6aad-aedc-4397-8994-7d91fe36e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85318a-1800-4dcf-95d5-ce13eb72b8a1" xsi:nil="true"/>
  </documentManagement>
</p:properties>
</file>

<file path=customXml/itemProps1.xml><?xml version="1.0" encoding="utf-8"?>
<ds:datastoreItem xmlns:ds="http://schemas.openxmlformats.org/officeDocument/2006/customXml" ds:itemID="{81776465-0D48-4D46-83F2-F9E0F23FB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5318a-1800-4dcf-95d5-ce13eb72b8a1"/>
    <ds:schemaRef ds:uri="42ad6aad-aedc-4397-8994-7d91fe36e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F7061-9654-4968-B63F-CB04C7645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3479E-9FD9-48B9-84E7-516F5BE93F8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185318a-1800-4dcf-95d5-ce13eb72b8a1"/>
    <ds:schemaRef ds:uri="http://schemas.openxmlformats.org/package/2006/metadata/core-properties"/>
    <ds:schemaRef ds:uri="http://purl.org/dc/terms/"/>
    <ds:schemaRef ds:uri="42ad6aad-aedc-4397-8994-7d91fe36efb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58343</TotalTime>
  <Words>1575</Words>
  <Application>Microsoft Office PowerPoint</Application>
  <PresentationFormat>Widescreen</PresentationFormat>
  <Paragraphs>656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 MT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Needs Assessment 2017</dc:title>
  <dc:creator>User</dc:creator>
  <cp:lastModifiedBy>Mike George</cp:lastModifiedBy>
  <cp:revision>1797</cp:revision>
  <cp:lastPrinted>2024-01-09T13:26:53Z</cp:lastPrinted>
  <dcterms:created xsi:type="dcterms:W3CDTF">2017-02-23T11:09:22Z</dcterms:created>
  <dcterms:modified xsi:type="dcterms:W3CDTF">2024-01-09T18:05:22Z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0x010100FF75F5ADC007E94C8D4CB337DFDC5644</vt:lpwstr>
  </property>
</Properties>
</file>